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DM Sans Medium"/>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
      <p:font typeface="DM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7.xml"/><Relationship Id="rId86" Type="http://schemas.openxmlformats.org/officeDocument/2006/relationships/font" Target="fonts/DMSans-regular.fntdata"/><Relationship Id="rId41" Type="http://schemas.openxmlformats.org/officeDocument/2006/relationships/slide" Target="slides/slide36.xml"/><Relationship Id="rId85" Type="http://schemas.openxmlformats.org/officeDocument/2006/relationships/font" Target="fonts/HelveticaNeueLight-boldItalic.fntdata"/><Relationship Id="rId44" Type="http://schemas.openxmlformats.org/officeDocument/2006/relationships/slide" Target="slides/slide39.xml"/><Relationship Id="rId88" Type="http://schemas.openxmlformats.org/officeDocument/2006/relationships/font" Target="fonts/DMSans-italic.fntdata"/><Relationship Id="rId43" Type="http://schemas.openxmlformats.org/officeDocument/2006/relationships/slide" Target="slides/slide38.xml"/><Relationship Id="rId87" Type="http://schemas.openxmlformats.org/officeDocument/2006/relationships/font" Target="fonts/DM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DMSans-boldItalic.fntdata"/><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DMSansMedium-bold.fntdata"/><Relationship Id="rId30" Type="http://schemas.openxmlformats.org/officeDocument/2006/relationships/slide" Target="slides/slide25.xml"/><Relationship Id="rId74" Type="http://schemas.openxmlformats.org/officeDocument/2006/relationships/font" Target="fonts/DMSansMedium-regular.fntdata"/><Relationship Id="rId33" Type="http://schemas.openxmlformats.org/officeDocument/2006/relationships/slide" Target="slides/slide28.xml"/><Relationship Id="rId77" Type="http://schemas.openxmlformats.org/officeDocument/2006/relationships/font" Target="fonts/DMSansMedium-boldItalic.fntdata"/><Relationship Id="rId32" Type="http://schemas.openxmlformats.org/officeDocument/2006/relationships/slide" Target="slides/slide27.xml"/><Relationship Id="rId76" Type="http://schemas.openxmlformats.org/officeDocument/2006/relationships/font" Target="fonts/DMSansMedium-italic.fntdata"/><Relationship Id="rId35" Type="http://schemas.openxmlformats.org/officeDocument/2006/relationships/slide" Target="slides/slide30.xml"/><Relationship Id="rId79" Type="http://schemas.openxmlformats.org/officeDocument/2006/relationships/font" Target="fonts/HelveticaNeue-bold.fntdata"/><Relationship Id="rId34" Type="http://schemas.openxmlformats.org/officeDocument/2006/relationships/slide" Target="slides/slide29.xml"/><Relationship Id="rId78" Type="http://schemas.openxmlformats.org/officeDocument/2006/relationships/font" Target="fonts/HelveticaNeue-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share/clase-2-listas-y-tuplas/ab0ba8e1-0390-493c-ba0d-280d237e133b" TargetMode="External"/><Relationship Id="rId3" Type="http://schemas.openxmlformats.org/officeDocument/2006/relationships/hyperlink" Target="https://docs.google.com/presentation/d/1Bl4q7Uvhl2G1wY2_tiEiZiapGkT6dYPF9a16vmUnzec/edit?usp=sharing"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db26faa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3db26faad2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db26faad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3db26faad2_0_1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db26faad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db26faad2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db26faad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3db26faad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db26faad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3db26faad2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db26faa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3db26faad2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db26faad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3db26faad2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En esta instancia es importante que el docente muestre en vivo la resolución (codeo) de las funciones de listas y tuplas. Las siguientes ppt con las funciones quedarán de referencia para el estudiante luego de finalizada la clase, no para ser usada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db26faad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db26faad2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Estas slide tienen que presentarse en vivo para asegurarse que estudiantes comprendan el contenido</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db26faad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3db26faad2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Estas slide tienen que presentarse en vivo para asegurarse que estudiantes comprendan el contenido</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03a253d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03a253d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db26faad2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3db26faad2_0_1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 </a:t>
            </a:r>
            <a:r>
              <a:rPr lang="es">
                <a:latin typeface="DM Sans"/>
                <a:ea typeface="DM Sans"/>
                <a:cs typeface="DM Sans"/>
                <a:sym typeface="DM Sans"/>
              </a:rPr>
              <a:t>contenido codeado en Vivo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db26faad2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db26faad2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db26faad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3db26faad2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03a253db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03a253db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03a253db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03a253db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03a253db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403a253db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db26faad2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3db26faad2_0_1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db26faad2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db26faad2_0_1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db26faad2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3db26faad2_0_1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db26faad2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3db26faad2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db26faad2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3db26faad2_0_1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a719f69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7a719f69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03a253db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403a253dba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db26faad2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db26faad2_0_1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db26faad2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3db26faad2_0_1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contenido codeado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db26faad2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3db26faad2_0_20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db26faad2_0_2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3db26faad2_0_2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db26faad2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3db26faad2_0_2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db26faad2_0_4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3db26faad2_0_4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db26faad2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3db26faad2_0_2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en vivo el cotenido mediante codeo en consola.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db26faad2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3db26faad2_0_2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db26faad2_0_2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3db26faad2_0_2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db26faad2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3db26faad2_0_2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db26faad2_0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3db26faad2_0_2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db26faad2_0_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3db26faad2_0_2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db26faad2_0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db26faad2_0_2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db26faad2_0_2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3db26faad2_0_2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db26faad2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3db26faad2_0_2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db26faad2_0_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3db26faad2_0_2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db26faad2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3db26faad2_0_2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f5d059d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f5d059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403a253db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403a253dba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db26faad2_0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3db26faad2_0_2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db26faad2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3db26faad2_0_2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db26faad2_0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3db26faad2_0_2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db26faad2_0_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db26faad2_0_2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en vivo el cotenido mediante codeo en consola.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f5d059d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f5d059d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db26faad2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3db26faad2_0_2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db26faad2_0_30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db26faad2_0_3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4ab3f9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4ab3f9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4ab3f9a5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4ab3f9a5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db26faa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3db26faad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u="sng">
                <a:solidFill>
                  <a:schemeClr val="hlink"/>
                </a:solidFill>
                <a:latin typeface="DM Sans"/>
                <a:ea typeface="DM Sans"/>
                <a:cs typeface="DM Sans"/>
                <a:sym typeface="DM Sans"/>
                <a:hlinkClick r:id="rId2"/>
              </a:rPr>
              <a:t>https://create.kahoot.it/share/clase-2-listas-y-tuplas/ab0ba8e1-0390-493c-ba0d-280d237e133b</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rPr>
              <a:t>Recuerda entrar al kahoot usando la cuenta de Coder. </a:t>
            </a:r>
            <a:br>
              <a:rPr b="1" lang="es">
                <a:solidFill>
                  <a:schemeClr val="dk1"/>
                </a:solidFill>
              </a:rPr>
            </a:br>
            <a:r>
              <a:rPr b="1" lang="es">
                <a:solidFill>
                  <a:schemeClr val="dk1"/>
                </a:solidFill>
              </a:rPr>
              <a:t>Instructivo de cómo usar Kahoot: </a:t>
            </a:r>
            <a:r>
              <a:rPr b="1" lang="es" u="sng">
                <a:solidFill>
                  <a:schemeClr val="hlink"/>
                </a:solidFill>
                <a:hlinkClick r:id="rId3"/>
              </a:rPr>
              <a:t>https://docs.google.com/presentation/d/1Bl4q7Uvhl2G1wY2_tiEiZiapGkT6dYPF9a16vmUnzec/edit?usp=sharing</a:t>
            </a:r>
            <a:br>
              <a:rPr b="1" lang="es">
                <a:solidFill>
                  <a:schemeClr val="dk1"/>
                </a:solidFill>
              </a:rPr>
            </a:br>
            <a:endParaRPr>
              <a:solidFill>
                <a:schemeClr val="dk1"/>
              </a:solidFill>
            </a:endParaRPr>
          </a:p>
          <a:p>
            <a:pPr indent="0" lvl="0" marL="457200" rtl="0" algn="l">
              <a:lnSpc>
                <a:spcPct val="100000"/>
              </a:lnSpc>
              <a:spcBef>
                <a:spcPts val="0"/>
              </a:spcBef>
              <a:spcAft>
                <a:spcPts val="0"/>
              </a:spcAft>
              <a:buSzPts val="1100"/>
              <a:buNone/>
            </a:pPr>
            <a:r>
              <a:t/>
            </a:r>
            <a:endParaRPr b="1">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db26faad2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db26faad2_0_3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db26faad2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3db26faad2_0_3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accent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accent1"/>
                </a:solidFill>
                <a:latin typeface="DM Sans"/>
                <a:ea typeface="DM Sans"/>
                <a:cs typeface="DM Sans"/>
                <a:sym typeface="DM Sans"/>
              </a:rPr>
              <a:t>Enviar el contenido a integrar a contenidos@coderhouse.com para que lo podamos incluir en el Repositorio.</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db26faad2_0_3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3db26faad2_0_3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db26faad2_0_3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3db26faad2_0_3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db26faad2_0_3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3db26faad2_0_3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db26faad2_0_4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3db26faad2_0_4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3db26faad2_0_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13db26faad2_0_4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db26faad2_0_4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3db26faad2_0_4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db26faad2_0_4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3db26faad2_0_4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db26faad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3db26faad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codear en vivo el tema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db26faad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3db26faad2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codear en vivo el tema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 name="Google Shape;41;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2">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44" name="Shape 44"/>
        <p:cNvGrpSpPr/>
        <p:nvPr/>
      </p:nvGrpSpPr>
      <p:grpSpPr>
        <a:xfrm>
          <a:off x="0" y="0"/>
          <a:ext cx="0" cy="0"/>
          <a:chOff x="0" y="0"/>
          <a:chExt cx="0" cy="0"/>
        </a:xfrm>
      </p:grpSpPr>
      <p:pic>
        <p:nvPicPr>
          <p:cNvPr id="45" name="Google Shape;45;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2">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48" name="Shape 48"/>
        <p:cNvGrpSpPr/>
        <p:nvPr/>
      </p:nvGrpSpPr>
      <p:grpSpPr>
        <a:xfrm>
          <a:off x="0" y="0"/>
          <a:ext cx="0" cy="0"/>
          <a:chOff x="0" y="0"/>
          <a:chExt cx="0" cy="0"/>
        </a:xfrm>
      </p:grpSpPr>
      <p:pic>
        <p:nvPicPr>
          <p:cNvPr id="49" name="Google Shape;49;p1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23.xml"/><Relationship Id="rId8" Type="http://schemas.openxmlformats.org/officeDocument/2006/relationships/slide" Target="/ppt/slides/slide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hyperlink" Target="https://github.com/CoderContenidos/Python-V4" TargetMode="Externa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jpg"/><Relationship Id="rId4" Type="http://schemas.openxmlformats.org/officeDocument/2006/relationships/image" Target="../media/image39.png"/><Relationship Id="rId5"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hyperlink" Target="https://docs.google.com/presentation/d/1OLugBIxjRheVq5BxbD89jBSSPYvs_UYfo2y2RnC3P9Y/edit#slide=id.g14aa034a714_1_126" TargetMode="External"/><Relationship Id="rId4" Type="http://schemas.openxmlformats.org/officeDocument/2006/relationships/image" Target="../media/image40.png"/><Relationship Id="rId5"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kahoot.it/" TargetMode="External"/><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hyperlink" Target="https://entrenamiento-python-basico.readthedocs.io/es/latest/leccion3/tipo_listas.html#:~:text=Una%20lista%20en%20Python%20es,el%20%C3%ADndice%20del%20primer%20elemento.&amp;text=La%20funci%C3%B3n%20len()%20devuelve,(su%20cantidad%20de%20elementos)." TargetMode="External"/><Relationship Id="rId5" Type="http://schemas.openxmlformats.org/officeDocument/2006/relationships/hyperlink" Target="http://conocepython.blogspot.com/p/metodos-de-las-listas.html" TargetMode="External"/><Relationship Id="rId6" Type="http://schemas.openxmlformats.org/officeDocument/2006/relationships/hyperlink" Target="https://entrenamiento-python-basico.readthedocs.io/es/latest/leccion3/tipo_tuplas.html" TargetMode="External"/><Relationship Id="rId7" Type="http://schemas.openxmlformats.org/officeDocument/2006/relationships/hyperlink" Target="https://colab.research.google.com/drive/1fypHKTXuhrTWqoYNb9FCe-pOo0JDsFNl?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hyperlink" Target="https://www.youtube.com/watch?v=WhPcVxjjSNU&amp;list=PL124RB0umOHRmFyl5Q3aVSW7TjOSNu9hl&amp;index=8" TargetMode="External"/><Relationship Id="rId5" Type="http://schemas.openxmlformats.org/officeDocument/2006/relationships/hyperlink" Target="https://youtu.be/h5sfrF_1eb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56" name="Google Shape;56;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57" name="Google Shape;57;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Heterogéneas</a:t>
            </a:r>
            <a:endParaRPr b="1" i="0" sz="4000" u="none" cap="none" strike="noStrike">
              <a:solidFill>
                <a:schemeClr val="dk1"/>
              </a:solidFill>
              <a:latin typeface="DM Sans"/>
              <a:ea typeface="DM Sans"/>
              <a:cs typeface="DM Sans"/>
              <a:sym typeface="DM Sans"/>
            </a:endParaRPr>
          </a:p>
        </p:txBody>
      </p:sp>
      <p:sp>
        <p:nvSpPr>
          <p:cNvPr id="155" name="Google Shape;155;p29"/>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En otros lenguajes, las listas tienen como restricción que permite tener un solo tipo de dato. Pero en Python, no tenemos esa restricción. Podemos tener una lista heterogénea que contenga números, variables, strings, o incluso otras listas, u otros tipos de datos que veremos más adelante.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mi_lista =  [-11,     20   ,   3,   41]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b="1" lang="es" sz="1350">
                <a:solidFill>
                  <a:schemeClr val="dk1"/>
                </a:solidFill>
                <a:latin typeface="DM Sans"/>
                <a:ea typeface="DM Sans"/>
                <a:cs typeface="DM Sans"/>
                <a:sym typeface="DM Sans"/>
              </a:rPr>
              <a:t>&gt;&gt;&gt; otra_lista = ['Hola', 'como', 'estas', '?']</a:t>
            </a:r>
            <a:endParaRPr sz="1350">
              <a:latin typeface="DM Sans"/>
              <a:ea typeface="DM Sans"/>
              <a:cs typeface="DM Sans"/>
              <a:sym typeface="DM Sans"/>
            </a:endParaRPr>
          </a:p>
        </p:txBody>
      </p:sp>
      <p:grpSp>
        <p:nvGrpSpPr>
          <p:cNvPr id="156" name="Google Shape;156;p29"/>
          <p:cNvGrpSpPr/>
          <p:nvPr/>
        </p:nvGrpSpPr>
        <p:grpSpPr>
          <a:xfrm>
            <a:off x="8328901" y="76198"/>
            <a:ext cx="738900" cy="738900"/>
            <a:chOff x="473351" y="619523"/>
            <a:chExt cx="738900" cy="738900"/>
          </a:xfrm>
        </p:grpSpPr>
        <p:sp>
          <p:nvSpPr>
            <p:cNvPr id="157" name="Google Shape;157;p2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2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y Strings</a:t>
            </a:r>
            <a:endParaRPr b="1" sz="4000">
              <a:solidFill>
                <a:schemeClr val="dk1"/>
              </a:solidFill>
              <a:latin typeface="DM Sans"/>
              <a:ea typeface="DM Sans"/>
              <a:cs typeface="DM Sans"/>
              <a:sym typeface="DM Sans"/>
            </a:endParaRPr>
          </a:p>
        </p:txBody>
      </p:sp>
      <p:sp>
        <p:nvSpPr>
          <p:cNvPr id="164" name="Google Shape;164;p30"/>
          <p:cNvSpPr txBox="1"/>
          <p:nvPr/>
        </p:nvSpPr>
        <p:spPr>
          <a:xfrm>
            <a:off x="457725" y="19068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listas son muy parecidas a los string, ya que funciona exactamente igual con el índice y el slicing.</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 ,    34, 'Una cadena', 'Otra cadena', 'Pepito’]</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datos[0]</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datos[-2:]</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 cadena’, ‘Pepito’]</a:t>
            </a:r>
            <a:endParaRPr b="1" sz="1350">
              <a:latin typeface="DM Sans"/>
              <a:ea typeface="DM Sans"/>
              <a:cs typeface="DM Sans"/>
              <a:sym typeface="DM Sans"/>
            </a:endParaRPr>
          </a:p>
        </p:txBody>
      </p:sp>
      <p:grpSp>
        <p:nvGrpSpPr>
          <p:cNvPr id="165" name="Google Shape;165;p30"/>
          <p:cNvGrpSpPr/>
          <p:nvPr/>
        </p:nvGrpSpPr>
        <p:grpSpPr>
          <a:xfrm>
            <a:off x="8328901" y="76198"/>
            <a:ext cx="738900" cy="738900"/>
            <a:chOff x="473351" y="619523"/>
            <a:chExt cx="738900" cy="738900"/>
          </a:xfrm>
        </p:grpSpPr>
        <p:sp>
          <p:nvSpPr>
            <p:cNvPr id="166" name="Google Shape;166;p3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3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y Strings</a:t>
            </a:r>
            <a:endParaRPr b="1" sz="4000">
              <a:solidFill>
                <a:schemeClr val="dk1"/>
              </a:solidFill>
              <a:latin typeface="DM Sans"/>
              <a:ea typeface="DM Sans"/>
              <a:cs typeface="DM Sans"/>
              <a:sym typeface="DM Sans"/>
            </a:endParaRPr>
          </a:p>
        </p:txBody>
      </p:sp>
      <p:sp>
        <p:nvSpPr>
          <p:cNvPr id="173" name="Google Shape;173;p31"/>
          <p:cNvSpPr txBox="1"/>
          <p:nvPr/>
        </p:nvSpPr>
        <p:spPr>
          <a:xfrm>
            <a:off x="457725" y="1830625"/>
            <a:ext cx="4730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Otro</a:t>
            </a:r>
            <a:r>
              <a:rPr lang="es" sz="1350">
                <a:solidFill>
                  <a:schemeClr val="dk1"/>
                </a:solidFill>
                <a:latin typeface="DM Sans"/>
                <a:ea typeface="DM Sans"/>
                <a:cs typeface="DM Sans"/>
                <a:sym typeface="DM Sans"/>
              </a:rPr>
              <a:t> punto  en el que se parecen las listas a los strings, es que en ambos se puede concatenar, en este caso se </a:t>
            </a:r>
            <a:r>
              <a:rPr b="1" lang="es" sz="1350">
                <a:solidFill>
                  <a:schemeClr val="dk1"/>
                </a:solidFill>
                <a:latin typeface="DM Sans"/>
                <a:ea typeface="DM Sans"/>
                <a:cs typeface="DM Sans"/>
                <a:sym typeface="DM Sans"/>
              </a:rPr>
              <a:t>concatenan</a:t>
            </a:r>
            <a:r>
              <a:rPr lang="es" sz="1350">
                <a:solidFill>
                  <a:schemeClr val="dk1"/>
                </a:solidFill>
                <a:latin typeface="DM Sans"/>
                <a:ea typeface="DM Sans"/>
                <a:cs typeface="DM Sans"/>
                <a:sym typeface="DM Sans"/>
              </a:rPr>
              <a:t> listas.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[0, ‘Otra cadena distinta’, ‘Pepito’, -873758,123]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123,34, ‘Una cadena’, ‘Otra cadena’, 0, ‘Otra cadena distinta’, ‘Pepito’, -873758,123]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[5,6,7,8]</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[1,2,3,4,5,6,7,8]</a:t>
            </a:r>
            <a:endParaRPr b="1" sz="1350">
              <a:latin typeface="DM Sans"/>
              <a:ea typeface="DM Sans"/>
              <a:cs typeface="DM Sans"/>
              <a:sym typeface="DM Sans"/>
            </a:endParaRPr>
          </a:p>
        </p:txBody>
      </p:sp>
      <p:grpSp>
        <p:nvGrpSpPr>
          <p:cNvPr id="174" name="Google Shape;174;p31"/>
          <p:cNvGrpSpPr/>
          <p:nvPr/>
        </p:nvGrpSpPr>
        <p:grpSpPr>
          <a:xfrm>
            <a:off x="8328901" y="76198"/>
            <a:ext cx="738900" cy="738900"/>
            <a:chOff x="473351" y="619523"/>
            <a:chExt cx="738900" cy="738900"/>
          </a:xfrm>
        </p:grpSpPr>
        <p:sp>
          <p:nvSpPr>
            <p:cNvPr id="175" name="Google Shape;175;p3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3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Listas y Strings</a:t>
            </a:r>
            <a:endParaRPr b="1" i="0" sz="4000" u="none" cap="none" strike="noStrike">
              <a:solidFill>
                <a:schemeClr val="dk1"/>
              </a:solidFill>
              <a:latin typeface="DM Sans"/>
              <a:ea typeface="DM Sans"/>
              <a:cs typeface="DM Sans"/>
              <a:sym typeface="DM Sans"/>
            </a:endParaRPr>
          </a:p>
        </p:txBody>
      </p:sp>
      <p:sp>
        <p:nvSpPr>
          <p:cNvPr id="182" name="Google Shape;182;p32"/>
          <p:cNvSpPr txBox="1"/>
          <p:nvPr/>
        </p:nvSpPr>
        <p:spPr>
          <a:xfrm>
            <a:off x="457725" y="22116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Sin embargo, hay una diferencia entre listas y string, los strings son </a:t>
            </a:r>
            <a:r>
              <a:rPr b="1" lang="es" sz="1350">
                <a:solidFill>
                  <a:schemeClr val="dk1"/>
                </a:solidFill>
                <a:latin typeface="DM Sans"/>
                <a:ea typeface="DM Sans"/>
                <a:cs typeface="DM Sans"/>
                <a:sym typeface="DM Sans"/>
              </a:rPr>
              <a:t>inmutables</a:t>
            </a:r>
            <a:r>
              <a:rPr lang="es" sz="1350">
                <a:solidFill>
                  <a:schemeClr val="dk1"/>
                </a:solidFill>
                <a:latin typeface="DM Sans"/>
                <a:ea typeface="DM Sans"/>
                <a:cs typeface="DM Sans"/>
                <a:sym typeface="DM Sans"/>
              </a:rPr>
              <a:t>, pero, las listas son </a:t>
            </a:r>
            <a:r>
              <a:rPr b="1" lang="es" sz="1350">
                <a:solidFill>
                  <a:schemeClr val="dk1"/>
                </a:solidFill>
                <a:latin typeface="DM Sans"/>
                <a:ea typeface="DM Sans"/>
                <a:cs typeface="DM Sans"/>
                <a:sym typeface="DM Sans"/>
              </a:rPr>
              <a:t>mutables</a:t>
            </a:r>
            <a:r>
              <a:rPr lang="es" sz="1350">
                <a:solidFill>
                  <a:schemeClr val="dk1"/>
                </a:solidFill>
                <a:latin typeface="DM Sans"/>
                <a:ea typeface="DM Sans"/>
                <a:cs typeface="DM Sans"/>
                <a:sym typeface="DM Sans"/>
              </a:rPr>
              <a:t>, esto significa que si podemos reasignar sus ítems haciendo referencia con el índice.</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pares =  [0,2,4,5,8,10]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pares[3] = 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[0,2,4,6,8,10]</a:t>
            </a:r>
            <a:endParaRPr b="1" sz="1350">
              <a:latin typeface="DM Sans"/>
              <a:ea typeface="DM Sans"/>
              <a:cs typeface="DM Sans"/>
              <a:sym typeface="DM Sans"/>
            </a:endParaRPr>
          </a:p>
        </p:txBody>
      </p:sp>
      <p:grpSp>
        <p:nvGrpSpPr>
          <p:cNvPr id="183" name="Google Shape;183;p32"/>
          <p:cNvGrpSpPr/>
          <p:nvPr/>
        </p:nvGrpSpPr>
        <p:grpSpPr>
          <a:xfrm>
            <a:off x="8328901" y="76198"/>
            <a:ext cx="738900" cy="738900"/>
            <a:chOff x="473351" y="619523"/>
            <a:chExt cx="738900" cy="738900"/>
          </a:xfrm>
        </p:grpSpPr>
        <p:sp>
          <p:nvSpPr>
            <p:cNvPr id="184" name="Google Shape;184;p3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457725" y="1071050"/>
            <a:ext cx="584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Asignación por slicing</a:t>
            </a:r>
            <a:endParaRPr b="1" sz="4000">
              <a:solidFill>
                <a:schemeClr val="dk1"/>
              </a:solidFill>
              <a:latin typeface="DM Sans"/>
              <a:ea typeface="DM Sans"/>
              <a:cs typeface="DM Sans"/>
              <a:sym typeface="DM Sans"/>
            </a:endParaRPr>
          </a:p>
        </p:txBody>
      </p:sp>
      <p:sp>
        <p:nvSpPr>
          <p:cNvPr id="191" name="Google Shape;191;p33"/>
          <p:cNvSpPr txBox="1"/>
          <p:nvPr/>
        </p:nvSpPr>
        <p:spPr>
          <a:xfrm>
            <a:off x="457725" y="198302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Como vimos, las listas son </a:t>
            </a:r>
            <a:r>
              <a:rPr b="1" lang="es" sz="1350">
                <a:solidFill>
                  <a:schemeClr val="dk1"/>
                </a:solidFill>
                <a:latin typeface="DM Sans"/>
                <a:ea typeface="DM Sans"/>
                <a:cs typeface="DM Sans"/>
                <a:sym typeface="DM Sans"/>
              </a:rPr>
              <a:t>mutables</a:t>
            </a:r>
            <a:r>
              <a:rPr lang="es" sz="1350">
                <a:solidFill>
                  <a:schemeClr val="dk1"/>
                </a:solidFill>
                <a:latin typeface="DM Sans"/>
                <a:ea typeface="DM Sans"/>
                <a:cs typeface="DM Sans"/>
                <a:sym typeface="DM Sans"/>
              </a:rPr>
              <a:t> por lo cual, podemos hacer algo que en python se denomina </a:t>
            </a:r>
            <a:r>
              <a:rPr b="1" lang="es" sz="1350">
                <a:solidFill>
                  <a:schemeClr val="dk1"/>
                </a:solidFill>
                <a:latin typeface="DM Sans"/>
                <a:ea typeface="DM Sans"/>
                <a:cs typeface="DM Sans"/>
                <a:sym typeface="DM Sans"/>
              </a:rPr>
              <a:t>asignación por slicing</a:t>
            </a:r>
            <a:r>
              <a:rPr lang="es" sz="1350">
                <a:solidFill>
                  <a:schemeClr val="dk1"/>
                </a:solidFill>
                <a:latin typeface="DM Sans"/>
                <a:ea typeface="DM Sans"/>
                <a:cs typeface="DM Sans"/>
                <a:sym typeface="DM Sans"/>
              </a:rPr>
              <a:t>. Esto se logra cuando modificamos cierta parte de la lista, y le damos otro valor.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letras = ['a', 'b', 'c', 'd', 'e', 'f']</a:t>
            </a:r>
            <a:endParaRPr b="1">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letras[:3] = ['A', 'B', 'C']</a:t>
            </a:r>
            <a:endParaRPr b="1" sz="1350">
              <a:latin typeface="DM Sans"/>
              <a:ea typeface="DM Sans"/>
              <a:cs typeface="DM Sans"/>
              <a:sym typeface="DM Sans"/>
            </a:endParaRPr>
          </a:p>
        </p:txBody>
      </p:sp>
      <p:sp>
        <p:nvSpPr>
          <p:cNvPr id="192" name="Google Shape;192;p33"/>
          <p:cNvSpPr txBox="1"/>
          <p:nvPr/>
        </p:nvSpPr>
        <p:spPr>
          <a:xfrm>
            <a:off x="476250" y="42540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'A', 'B', 'C', 'd', 'e', 'f</a:t>
            </a:r>
            <a:r>
              <a:rPr b="1" lang="es" sz="1000">
                <a:solidFill>
                  <a:schemeClr val="dk1"/>
                </a:solidFill>
                <a:latin typeface="DM Sans"/>
                <a:ea typeface="DM Sans"/>
                <a:cs typeface="DM Sans"/>
                <a:sym typeface="DM Sans"/>
              </a:rPr>
              <a:t>'</a:t>
            </a:r>
            <a:r>
              <a:rPr b="1" lang="es" sz="600">
                <a:solidFill>
                  <a:schemeClr val="dk1"/>
                </a:solidFill>
                <a:latin typeface="DM Sans"/>
                <a:ea typeface="DM Sans"/>
                <a:cs typeface="DM Sans"/>
                <a:sym typeface="DM Sans"/>
              </a:rPr>
              <a:t> </a:t>
            </a:r>
            <a:endParaRPr b="1" sz="1800">
              <a:solidFill>
                <a:schemeClr val="dk1"/>
              </a:solidFill>
              <a:latin typeface="DM Sans"/>
              <a:ea typeface="DM Sans"/>
              <a:cs typeface="DM Sans"/>
              <a:sym typeface="DM Sans"/>
            </a:endParaRPr>
          </a:p>
        </p:txBody>
      </p:sp>
      <p:grpSp>
        <p:nvGrpSpPr>
          <p:cNvPr id="193" name="Google Shape;193;p33"/>
          <p:cNvGrpSpPr/>
          <p:nvPr/>
        </p:nvGrpSpPr>
        <p:grpSpPr>
          <a:xfrm>
            <a:off x="8328901" y="76198"/>
            <a:ext cx="738900" cy="738900"/>
            <a:chOff x="473351" y="619523"/>
            <a:chExt cx="738900" cy="738900"/>
          </a:xfrm>
        </p:grpSpPr>
        <p:sp>
          <p:nvSpPr>
            <p:cNvPr id="194" name="Google Shape;194;p3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Contenido destacado</a:t>
            </a:r>
            <a:endParaRPr b="1" i="0" sz="4000" u="none" cap="none" strike="noStrike">
              <a:solidFill>
                <a:srgbClr val="EAFF6A"/>
              </a:solidFill>
              <a:latin typeface="DM Sans"/>
              <a:ea typeface="DM Sans"/>
              <a:cs typeface="DM Sans"/>
              <a:sym typeface="DM Sans"/>
            </a:endParaRPr>
          </a:p>
        </p:txBody>
      </p:sp>
      <p:sp>
        <p:nvSpPr>
          <p:cNvPr id="201" name="Google Shape;201;p34"/>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Python no exige que sean los </a:t>
            </a:r>
            <a:r>
              <a:rPr b="1" lang="es" sz="2500">
                <a:solidFill>
                  <a:schemeClr val="lt1"/>
                </a:solidFill>
                <a:latin typeface="DM Sans"/>
                <a:ea typeface="DM Sans"/>
                <a:cs typeface="DM Sans"/>
                <a:sym typeface="DM Sans"/>
              </a:rPr>
              <a:t>mismos valores los que se </a:t>
            </a:r>
            <a:r>
              <a:rPr b="1" lang="es" sz="2500">
                <a:solidFill>
                  <a:schemeClr val="accent6"/>
                </a:solidFill>
                <a:latin typeface="DM Sans"/>
                <a:ea typeface="DM Sans"/>
                <a:cs typeface="DM Sans"/>
                <a:sym typeface="DM Sans"/>
              </a:rPr>
              <a:t>pueden reasignar.</a:t>
            </a:r>
            <a:endParaRPr b="1" sz="2500">
              <a:solidFill>
                <a:schemeClr val="accent6"/>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sz="2500">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07" name="Google Shape;207;p3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 continuación veremos ejemplos de listas y tuplas.</a:t>
            </a:r>
            <a:endParaRPr b="1" i="0" sz="2500" u="none" cap="none" strike="noStrike">
              <a:solidFill>
                <a:srgbClr val="B7B7B7"/>
              </a:solidFill>
              <a:latin typeface="Helvetica Neue"/>
              <a:ea typeface="Helvetica Neue"/>
              <a:cs typeface="Helvetica Neue"/>
              <a:sym typeface="Helvetica Neue"/>
            </a:endParaRPr>
          </a:p>
        </p:txBody>
      </p:sp>
      <p:grpSp>
        <p:nvGrpSpPr>
          <p:cNvPr id="208" name="Google Shape;208;p35"/>
          <p:cNvGrpSpPr/>
          <p:nvPr/>
        </p:nvGrpSpPr>
        <p:grpSpPr>
          <a:xfrm>
            <a:off x="473351" y="619523"/>
            <a:ext cx="738900" cy="738900"/>
            <a:chOff x="473351" y="619523"/>
            <a:chExt cx="738900" cy="738900"/>
          </a:xfrm>
        </p:grpSpPr>
        <p:sp>
          <p:nvSpPr>
            <p:cNvPr id="209" name="Google Shape;209;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6"/>
          <p:cNvGrpSpPr/>
          <p:nvPr/>
        </p:nvGrpSpPr>
        <p:grpSpPr>
          <a:xfrm>
            <a:off x="2172088" y="1852650"/>
            <a:ext cx="197100" cy="197100"/>
            <a:chOff x="2172088" y="1852650"/>
            <a:chExt cx="197100" cy="197100"/>
          </a:xfrm>
        </p:grpSpPr>
        <p:sp>
          <p:nvSpPr>
            <p:cNvPr id="216" name="Google Shape;216;p3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36"/>
          <p:cNvGrpSpPr/>
          <p:nvPr/>
        </p:nvGrpSpPr>
        <p:grpSpPr>
          <a:xfrm>
            <a:off x="2172088" y="2455775"/>
            <a:ext cx="197100" cy="197100"/>
            <a:chOff x="2172088" y="2455775"/>
            <a:chExt cx="197100" cy="197100"/>
          </a:xfrm>
        </p:grpSpPr>
        <p:sp>
          <p:nvSpPr>
            <p:cNvPr id="219" name="Google Shape;219;p3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1" name="Google Shape;221;p36"/>
          <p:cNvCxnSpPr>
            <a:endCxn id="219"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222" name="Google Shape;222;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223" name="Google Shape;223;p36"/>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Borrar valores por slicing</a:t>
            </a:r>
            <a:endParaRPr b="0" i="0" sz="1350" u="none" cap="none" strike="noStrike">
              <a:solidFill>
                <a:schemeClr val="dk1"/>
              </a:solidFill>
              <a:latin typeface="DM Sans"/>
              <a:ea typeface="DM Sans"/>
              <a:cs typeface="DM Sans"/>
              <a:sym typeface="DM Sans"/>
            </a:endParaRPr>
          </a:p>
        </p:txBody>
      </p:sp>
      <p:sp>
        <p:nvSpPr>
          <p:cNvPr id="224" name="Google Shape;224;p36"/>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Funciones de listas</a:t>
            </a:r>
            <a:endParaRPr b="0" i="0" sz="1350" u="none" cap="none" strike="noStrike">
              <a:solidFill>
                <a:schemeClr val="dk1"/>
              </a:solidFill>
              <a:latin typeface="DM Sans"/>
              <a:ea typeface="DM Sans"/>
              <a:cs typeface="DM Sans"/>
              <a:sym typeface="DM Sans"/>
            </a:endParaRPr>
          </a:p>
        </p:txBody>
      </p:sp>
      <p:grpSp>
        <p:nvGrpSpPr>
          <p:cNvPr id="225" name="Google Shape;225;p36"/>
          <p:cNvGrpSpPr/>
          <p:nvPr/>
        </p:nvGrpSpPr>
        <p:grpSpPr>
          <a:xfrm>
            <a:off x="2172088" y="3082350"/>
            <a:ext cx="197100" cy="197100"/>
            <a:chOff x="2172088" y="3058775"/>
            <a:chExt cx="197100" cy="197100"/>
          </a:xfrm>
        </p:grpSpPr>
        <p:sp>
          <p:nvSpPr>
            <p:cNvPr id="226" name="Google Shape;226;p3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8" name="Google Shape;228;p36"/>
          <p:cNvCxnSpPr>
            <a:endCxn id="226"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229" name="Google Shape;229;p36"/>
          <p:cNvGrpSpPr/>
          <p:nvPr/>
        </p:nvGrpSpPr>
        <p:grpSpPr>
          <a:xfrm>
            <a:off x="2172088" y="3685475"/>
            <a:ext cx="197100" cy="197100"/>
            <a:chOff x="2172088" y="3661775"/>
            <a:chExt cx="197100" cy="197100"/>
          </a:xfrm>
        </p:grpSpPr>
        <p:sp>
          <p:nvSpPr>
            <p:cNvPr id="230" name="Google Shape;230;p3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2" name="Google Shape;232;p36"/>
          <p:cNvCxnSpPr>
            <a:endCxn id="230"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233" name="Google Shape;233;p36"/>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Append</a:t>
            </a:r>
            <a:endParaRPr b="0" i="0" sz="1350" u="none" cap="none" strike="noStrike">
              <a:solidFill>
                <a:schemeClr val="dk1"/>
              </a:solidFill>
              <a:latin typeface="DM Sans"/>
              <a:ea typeface="DM Sans"/>
              <a:cs typeface="DM Sans"/>
              <a:sym typeface="DM Sans"/>
            </a:endParaRPr>
          </a:p>
        </p:txBody>
      </p:sp>
      <p:sp>
        <p:nvSpPr>
          <p:cNvPr id="234" name="Google Shape;234;p36"/>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Pop</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37"/>
          <p:cNvGrpSpPr/>
          <p:nvPr/>
        </p:nvGrpSpPr>
        <p:grpSpPr>
          <a:xfrm>
            <a:off x="2172088" y="1852650"/>
            <a:ext cx="197100" cy="197100"/>
            <a:chOff x="2172088" y="1852650"/>
            <a:chExt cx="197100" cy="197100"/>
          </a:xfrm>
        </p:grpSpPr>
        <p:sp>
          <p:nvSpPr>
            <p:cNvPr id="240" name="Google Shape;240;p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37"/>
          <p:cNvGrpSpPr/>
          <p:nvPr/>
        </p:nvGrpSpPr>
        <p:grpSpPr>
          <a:xfrm>
            <a:off x="2172088" y="2455775"/>
            <a:ext cx="197100" cy="197100"/>
            <a:chOff x="2172088" y="2455775"/>
            <a:chExt cx="197100" cy="197100"/>
          </a:xfrm>
        </p:grpSpPr>
        <p:sp>
          <p:nvSpPr>
            <p:cNvPr id="243" name="Google Shape;243;p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5" name="Google Shape;245;p37"/>
          <p:cNvCxnSpPr>
            <a:endCxn id="243"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246" name="Google Shape;246;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247" name="Google Shape;247;p37"/>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Count+Index</a:t>
            </a:r>
            <a:endParaRPr b="0" i="0" sz="1350" u="none" cap="none" strike="noStrike">
              <a:solidFill>
                <a:schemeClr val="dk1"/>
              </a:solidFill>
              <a:latin typeface="DM Sans"/>
              <a:ea typeface="DM Sans"/>
              <a:cs typeface="DM Sans"/>
              <a:sym typeface="DM Sans"/>
            </a:endParaRPr>
          </a:p>
        </p:txBody>
      </p:sp>
      <p:sp>
        <p:nvSpPr>
          <p:cNvPr id="248" name="Google Shape;248;p37"/>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Tuplas</a:t>
            </a:r>
            <a:endParaRPr b="0" i="0" sz="1350" u="none" cap="none" strike="noStrike">
              <a:solidFill>
                <a:schemeClr val="dk1"/>
              </a:solidFill>
              <a:latin typeface="DM Sans"/>
              <a:ea typeface="DM Sans"/>
              <a:cs typeface="DM Sans"/>
              <a:sym typeface="DM Sans"/>
            </a:endParaRPr>
          </a:p>
        </p:txBody>
      </p:sp>
      <p:grpSp>
        <p:nvGrpSpPr>
          <p:cNvPr id="249" name="Google Shape;249;p37"/>
          <p:cNvGrpSpPr/>
          <p:nvPr/>
        </p:nvGrpSpPr>
        <p:grpSpPr>
          <a:xfrm>
            <a:off x="2172088" y="3082350"/>
            <a:ext cx="197100" cy="197100"/>
            <a:chOff x="2172088" y="3058775"/>
            <a:chExt cx="197100" cy="197100"/>
          </a:xfrm>
        </p:grpSpPr>
        <p:sp>
          <p:nvSpPr>
            <p:cNvPr id="250" name="Google Shape;250;p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2" name="Google Shape;252;p37"/>
          <p:cNvCxnSpPr>
            <a:endCxn id="250"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253" name="Google Shape;253;p37"/>
          <p:cNvGrpSpPr/>
          <p:nvPr/>
        </p:nvGrpSpPr>
        <p:grpSpPr>
          <a:xfrm>
            <a:off x="2172088" y="3685475"/>
            <a:ext cx="197100" cy="197100"/>
            <a:chOff x="2172088" y="3661775"/>
            <a:chExt cx="197100" cy="197100"/>
          </a:xfrm>
        </p:grpSpPr>
        <p:sp>
          <p:nvSpPr>
            <p:cNvPr id="254" name="Google Shape;254;p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 name="Google Shape;256;p37"/>
          <p:cNvCxnSpPr>
            <a:endCxn id="254"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257" name="Google Shape;257;p37"/>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Funciones de tuplas</a:t>
            </a:r>
            <a:endParaRPr b="0" i="0" sz="1350" u="none" cap="none" strike="noStrike">
              <a:solidFill>
                <a:schemeClr val="dk1"/>
              </a:solidFill>
              <a:latin typeface="DM Sans"/>
              <a:ea typeface="DM Sans"/>
              <a:cs typeface="DM Sans"/>
              <a:sym typeface="DM Sans"/>
            </a:endParaRPr>
          </a:p>
        </p:txBody>
      </p:sp>
      <p:sp>
        <p:nvSpPr>
          <p:cNvPr id="258" name="Google Shape;258;p37"/>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Anidación</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dk1"/>
                </a:solidFill>
                <a:latin typeface="DM Sans"/>
                <a:ea typeface="DM Sans"/>
                <a:cs typeface="DM Sans"/>
                <a:sym typeface="DM Sans"/>
              </a:rPr>
              <a:t>Borrar valores por Slicing</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63" name="Google Shape;63;p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txBox="1"/>
          <p:nvPr/>
        </p:nvSpPr>
        <p:spPr>
          <a:xfrm>
            <a:off x="1832100" y="1352100"/>
            <a:ext cx="56535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Otra funcionalidad que podemos utilizar gracias a la mutabilidad de las listas y al slicing es borrar los ítems que queramos de una lista.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 = [‘a’, ‘b’, ‘c’, ‘d’,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letras[:3] = [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 esta forma le decimos que </a:t>
            </a:r>
            <a:r>
              <a:rPr b="1" i="0" lang="es" sz="1350" u="none" cap="none" strike="noStrike">
                <a:solidFill>
                  <a:srgbClr val="000000"/>
                </a:solidFill>
                <a:latin typeface="DM Sans"/>
                <a:ea typeface="DM Sans"/>
                <a:cs typeface="DM Sans"/>
                <a:sym typeface="DM Sans"/>
              </a:rPr>
              <a:t>los 3 primeros valores son una lista vacía, entonces lo “borra”</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70" name="Google Shape;270;p39"/>
          <p:cNvGrpSpPr/>
          <p:nvPr/>
        </p:nvGrpSpPr>
        <p:grpSpPr>
          <a:xfrm>
            <a:off x="8328901" y="76198"/>
            <a:ext cx="738900" cy="738900"/>
            <a:chOff x="473351" y="619523"/>
            <a:chExt cx="738900" cy="738900"/>
          </a:xfrm>
        </p:grpSpPr>
        <p:sp>
          <p:nvSpPr>
            <p:cNvPr id="271" name="Google Shape;271;p3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3" name="Google Shape;273;p3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rgbClr val="FFFFFF"/>
              </a:solidFill>
              <a:latin typeface="DM Sans"/>
              <a:ea typeface="DM Sans"/>
              <a:cs typeface="DM Sans"/>
              <a:sym typeface="DM Sans"/>
            </a:endParaRPr>
          </a:p>
        </p:txBody>
      </p:sp>
      <p:sp>
        <p:nvSpPr>
          <p:cNvPr id="274" name="Google Shape;274;p3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Borrar valores por slicing</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0"/>
          <p:cNvSpPr txBox="1"/>
          <p:nvPr/>
        </p:nvSpPr>
        <p:spPr>
          <a:xfrm>
            <a:off x="1745250" y="1716550"/>
            <a:ext cx="56535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¿Y si quisiéramos borrar todos los valores de una lista? En python podemos hacerlo de una forma muy sencilla, la cual sería </a:t>
            </a:r>
            <a:r>
              <a:rPr b="1" i="0" lang="es" sz="1350" u="none" cap="none" strike="noStrike">
                <a:solidFill>
                  <a:srgbClr val="000000"/>
                </a:solidFill>
                <a:latin typeface="DM Sans"/>
                <a:ea typeface="DM Sans"/>
                <a:cs typeface="DM Sans"/>
                <a:sym typeface="DM Sans"/>
              </a:rPr>
              <a:t>re asignar los ítems de dicha lista a una lista vacía</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 letras = [‘a’, ‘b’, ‘c’, ‘d’, ‘e’, ‘f’]</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&gt;&gt;&gt;</a:t>
            </a:r>
            <a:r>
              <a:rPr b="1" i="1" lang="es" sz="1350" u="none" cap="none" strike="noStrike">
                <a:solidFill>
                  <a:srgbClr val="000000"/>
                </a:solidFill>
                <a:latin typeface="DM Sans"/>
                <a:ea typeface="DM Sans"/>
                <a:cs typeface="DM Sans"/>
                <a:sym typeface="DM Sans"/>
              </a:rPr>
              <a:t> letras = [  ]</a:t>
            </a:r>
            <a:endParaRPr b="1" i="1"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81" name="Google Shape;281;p40"/>
          <p:cNvGrpSpPr/>
          <p:nvPr/>
        </p:nvGrpSpPr>
        <p:grpSpPr>
          <a:xfrm>
            <a:off x="8328901" y="76198"/>
            <a:ext cx="738900" cy="738900"/>
            <a:chOff x="473351" y="619523"/>
            <a:chExt cx="738900" cy="738900"/>
          </a:xfrm>
        </p:grpSpPr>
        <p:sp>
          <p:nvSpPr>
            <p:cNvPr id="282" name="Google Shape;282;p4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4" name="Google Shape;284;p4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Borrar valores</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41"/>
          <p:cNvGrpSpPr/>
          <p:nvPr/>
        </p:nvGrpSpPr>
        <p:grpSpPr>
          <a:xfrm>
            <a:off x="473371" y="619433"/>
            <a:ext cx="738905" cy="738905"/>
            <a:chOff x="575612" y="1950748"/>
            <a:chExt cx="431100" cy="431100"/>
          </a:xfrm>
        </p:grpSpPr>
        <p:sp>
          <p:nvSpPr>
            <p:cNvPr id="290" name="Google Shape;290;p4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p4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92" name="Google Shape;292;p4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293" name="Google Shape;293;p41"/>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s" sz="2500">
                <a:solidFill>
                  <a:srgbClr val="B7B7B7"/>
                </a:solidFill>
                <a:latin typeface="DM Sans"/>
                <a:ea typeface="DM Sans"/>
                <a:cs typeface="DM Sans"/>
                <a:sym typeface="DM Sans"/>
              </a:rPr>
              <a:t>¿Crees que esta forma nos sirve para instanciar una lista vacía de Python?  </a:t>
            </a:r>
            <a:r>
              <a:rPr b="1" lang="es" sz="2500">
                <a:solidFill>
                  <a:srgbClr val="B7B7B7"/>
                </a:solidFill>
                <a:latin typeface="Helvetica Neue"/>
                <a:ea typeface="Helvetica Neue"/>
                <a:cs typeface="Helvetica Neue"/>
                <a:sym typeface="Helvetica Neue"/>
              </a:rPr>
              <a:t> </a:t>
            </a:r>
            <a:endParaRPr sz="2500">
              <a:solidFill>
                <a:srgbClr val="B7B7B7"/>
              </a:solidFill>
              <a:latin typeface="DM Sans"/>
              <a:ea typeface="DM Sans"/>
              <a:cs typeface="DM Sans"/>
              <a:sym typeface="DM Sans"/>
            </a:endParaRPr>
          </a:p>
        </p:txBody>
      </p:sp>
      <p:sp>
        <p:nvSpPr>
          <p:cNvPr id="294" name="Google Shape;294;p41"/>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t/>
            </a:r>
            <a:endParaRPr b="1"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Funciones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lista</a:t>
            </a:r>
            <a:endParaRPr b="1" sz="4000">
              <a:solidFill>
                <a:srgbClr val="EA90FF"/>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05" name="Google Shape;305;p4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las listas, hay funciones que son muy interesantes e importantes, las </a:t>
            </a:r>
            <a:r>
              <a:rPr b="1" lang="es" sz="1350">
                <a:latin typeface="DM Sans"/>
                <a:ea typeface="DM Sans"/>
                <a:cs typeface="DM Sans"/>
                <a:sym typeface="DM Sans"/>
              </a:rPr>
              <a:t>funciones integradas</a:t>
            </a:r>
            <a:r>
              <a:rPr lang="es" sz="1350">
                <a:latin typeface="DM Sans"/>
                <a:ea typeface="DM Sans"/>
                <a:cs typeface="DM Sans"/>
                <a:sym typeface="DM Sans"/>
              </a:rPr>
              <a:t>. Las listas en Python tienen muchas funciones para utilizar, entre todas ellas vamos a nombrar las más importantes.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06" name="Google Shape;306;p43"/>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Hablaremos de las funciones en Python en próximas clases.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APPEND</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5"/>
          <p:cNvSpPr txBox="1"/>
          <p:nvPr/>
        </p:nvSpPr>
        <p:spPr>
          <a:xfrm>
            <a:off x="1745250" y="171655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 primera función de las listas de la que estaremos hablando es APPEND. Esta función permite agregar un nuevo ítem al </a:t>
            </a:r>
            <a:r>
              <a:rPr b="1" lang="es" sz="1350">
                <a:solidFill>
                  <a:schemeClr val="dk1"/>
                </a:solidFill>
                <a:latin typeface="DM Sans"/>
                <a:ea typeface="DM Sans"/>
                <a:cs typeface="DM Sans"/>
                <a:sym typeface="DM Sans"/>
              </a:rPr>
              <a:t>final</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de una lista. La misma se escribe mi_lista</a:t>
            </a:r>
            <a:r>
              <a:rPr b="1" lang="es" sz="1350">
                <a:solidFill>
                  <a:schemeClr val="dk1"/>
                </a:solidFill>
                <a:latin typeface="DM Sans"/>
                <a:ea typeface="DM Sans"/>
                <a:cs typeface="DM Sans"/>
                <a:sym typeface="DM Sans"/>
              </a:rPr>
              <a:t>.append</a:t>
            </a:r>
            <a:r>
              <a:rPr lang="es" sz="1350">
                <a:solidFill>
                  <a:schemeClr val="dk1"/>
                </a:solidFill>
                <a:latin typeface="DM Sans"/>
                <a:ea typeface="DM Sans"/>
                <a:cs typeface="DM Sans"/>
                <a:sym typeface="DM Sans"/>
              </a:rPr>
              <a:t>(ítem_a_agregar)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mi_lista </a:t>
            </a:r>
            <a:r>
              <a:rPr lang="es" sz="1350">
                <a:solidFill>
                  <a:schemeClr val="dk1"/>
                </a:solidFill>
                <a:latin typeface="DM Sans"/>
                <a:ea typeface="DM Sans"/>
                <a:cs typeface="DM Sans"/>
                <a:sym typeface="DM Sans"/>
              </a:rPr>
              <a:t>sería la lista a la que se le desee agregar el ítem, e </a:t>
            </a:r>
            <a:r>
              <a:rPr b="1" lang="es" sz="1350">
                <a:solidFill>
                  <a:schemeClr val="dk1"/>
                </a:solidFill>
                <a:latin typeface="DM Sans"/>
                <a:ea typeface="DM Sans"/>
                <a:cs typeface="DM Sans"/>
                <a:sym typeface="DM Sans"/>
              </a:rPr>
              <a:t>ítem_a_agregar</a:t>
            </a:r>
            <a:r>
              <a:rPr lang="es" sz="1350">
                <a:solidFill>
                  <a:schemeClr val="dk1"/>
                </a:solidFill>
                <a:latin typeface="DM Sans"/>
                <a:ea typeface="DM Sans"/>
                <a:cs typeface="DM Sans"/>
                <a:sym typeface="DM Sans"/>
              </a:rPr>
              <a:t> sería el ítem que deseemos agregar a la lista.</a:t>
            </a:r>
            <a:endParaRPr sz="1350">
              <a:latin typeface="DM Sans"/>
              <a:ea typeface="DM Sans"/>
              <a:cs typeface="DM Sans"/>
              <a:sym typeface="DM Sans"/>
            </a:endParaRPr>
          </a:p>
        </p:txBody>
      </p:sp>
      <p:grpSp>
        <p:nvGrpSpPr>
          <p:cNvPr id="318" name="Google Shape;318;p45"/>
          <p:cNvGrpSpPr/>
          <p:nvPr/>
        </p:nvGrpSpPr>
        <p:grpSpPr>
          <a:xfrm>
            <a:off x="8328901" y="76198"/>
            <a:ext cx="738900" cy="738900"/>
            <a:chOff x="473351" y="619523"/>
            <a:chExt cx="738900" cy="738900"/>
          </a:xfrm>
        </p:grpSpPr>
        <p:sp>
          <p:nvSpPr>
            <p:cNvPr id="319" name="Google Shape;319;p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21" name="Google Shape;321;p4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Append</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6"/>
          <p:cNvSpPr txBox="1"/>
          <p:nvPr/>
        </p:nvSpPr>
        <p:spPr>
          <a:xfrm>
            <a:off x="1745250" y="171655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No sólo acaba ahí. En la función append también podemos </a:t>
            </a:r>
            <a:r>
              <a:rPr b="1" lang="es" sz="1350">
                <a:solidFill>
                  <a:schemeClr val="dk1"/>
                </a:solidFill>
                <a:latin typeface="DM Sans"/>
                <a:ea typeface="DM Sans"/>
                <a:cs typeface="DM Sans"/>
                <a:sym typeface="DM Sans"/>
              </a:rPr>
              <a:t>realizar operaciones aritméticas en nuestro ítem.</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numeros.append(3*2)</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&gt;&gt;&gt; numeros.append(3**2+1-12+5*)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[1,2,3,4,6,13]</a:t>
            </a:r>
            <a:endParaRPr b="1" sz="1350">
              <a:solidFill>
                <a:schemeClr val="dk1"/>
              </a:solidFill>
              <a:latin typeface="DM Sans"/>
              <a:ea typeface="DM Sans"/>
              <a:cs typeface="DM Sans"/>
              <a:sym typeface="DM Sans"/>
            </a:endParaRPr>
          </a:p>
        </p:txBody>
      </p:sp>
      <p:grpSp>
        <p:nvGrpSpPr>
          <p:cNvPr id="328" name="Google Shape;328;p46"/>
          <p:cNvGrpSpPr/>
          <p:nvPr/>
        </p:nvGrpSpPr>
        <p:grpSpPr>
          <a:xfrm>
            <a:off x="8328901" y="76198"/>
            <a:ext cx="738900" cy="738900"/>
            <a:chOff x="473351" y="619523"/>
            <a:chExt cx="738900" cy="738900"/>
          </a:xfrm>
        </p:grpSpPr>
        <p:sp>
          <p:nvSpPr>
            <p:cNvPr id="329" name="Google Shape;329;p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31" name="Google Shape;331;p4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Append</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7"/>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acuerdan cuando hablamos de </a:t>
            </a:r>
            <a:r>
              <a:rPr b="1" i="0" lang="es" sz="1350" u="none" cap="none" strike="noStrike">
                <a:solidFill>
                  <a:srgbClr val="000000"/>
                </a:solidFill>
                <a:latin typeface="DM Sans"/>
                <a:ea typeface="DM Sans"/>
                <a:cs typeface="DM Sans"/>
                <a:sym typeface="DM Sans"/>
              </a:rPr>
              <a:t>len</a:t>
            </a:r>
            <a:r>
              <a:rPr b="0" i="0" lang="es" sz="1350" u="none" cap="none" strike="noStrike">
                <a:solidFill>
                  <a:srgbClr val="000000"/>
                </a:solidFill>
                <a:latin typeface="DM Sans"/>
                <a:ea typeface="DM Sans"/>
                <a:cs typeface="DM Sans"/>
                <a:sym typeface="DM Sans"/>
              </a:rPr>
              <a:t> en string? En listas, se puede usar exactamente la misma función para poder saber la longitud de una lista, es decir, la cantidad de ítems dentro de la misma.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len(numeros)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datos = [1, -5, 123,34, ‘Una cadena’, ‘Otra cadena’]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len(datos)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5</a:t>
            </a:r>
            <a:endParaRPr b="1" i="0" sz="1350" u="none" cap="none" strike="noStrike">
              <a:solidFill>
                <a:srgbClr val="000000"/>
              </a:solidFill>
              <a:latin typeface="DM Sans"/>
              <a:ea typeface="DM Sans"/>
              <a:cs typeface="DM Sans"/>
              <a:sym typeface="DM Sans"/>
            </a:endParaRPr>
          </a:p>
        </p:txBody>
      </p:sp>
      <p:grpSp>
        <p:nvGrpSpPr>
          <p:cNvPr id="338" name="Google Shape;338;p47"/>
          <p:cNvGrpSpPr/>
          <p:nvPr/>
        </p:nvGrpSpPr>
        <p:grpSpPr>
          <a:xfrm>
            <a:off x="8328901" y="76198"/>
            <a:ext cx="738900" cy="738900"/>
            <a:chOff x="473351" y="619523"/>
            <a:chExt cx="738900" cy="738900"/>
          </a:xfrm>
        </p:grpSpPr>
        <p:sp>
          <p:nvSpPr>
            <p:cNvPr id="339" name="Google Shape;339;p4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41" name="Google Shape;341;p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Longitud de la lista</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2"/>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69" name="Google Shape;69;p22"/>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70" name="Google Shape;70;p22"/>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71" name="Google Shape;71;p22"/>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72" name="Google Shape;72;p2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3" name="Google Shape;73;p22"/>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1</a:t>
            </a:r>
            <a:endParaRPr b="1" i="0" sz="1600" u="none" cap="none" strike="noStrike">
              <a:solidFill>
                <a:srgbClr val="999999"/>
              </a:solidFill>
              <a:latin typeface="DM Sans"/>
              <a:ea typeface="DM Sans"/>
              <a:cs typeface="DM Sans"/>
              <a:sym typeface="DM Sans"/>
            </a:endParaRPr>
          </a:p>
        </p:txBody>
      </p:sp>
      <p:cxnSp>
        <p:nvCxnSpPr>
          <p:cNvPr id="74" name="Google Shape;74;p22"/>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5" name="Google Shape;75;p22"/>
          <p:cNvSpPr txBox="1"/>
          <p:nvPr/>
        </p:nvSpPr>
        <p:spPr>
          <a:xfrm>
            <a:off x="1352425" y="1865200"/>
            <a:ext cx="192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500">
                <a:solidFill>
                  <a:srgbClr val="999999"/>
                </a:solidFill>
                <a:latin typeface="DM Sans"/>
                <a:ea typeface="DM Sans"/>
                <a:cs typeface="DM Sans"/>
                <a:sym typeface="DM Sans"/>
              </a:rPr>
              <a:t>Números y cadenas de caracteres</a:t>
            </a:r>
            <a:endParaRPr b="1" sz="1500">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999999"/>
              </a:solidFill>
              <a:latin typeface="DM Sans"/>
              <a:ea typeface="DM Sans"/>
              <a:cs typeface="DM Sans"/>
              <a:sym typeface="DM Sans"/>
            </a:endParaRPr>
          </a:p>
        </p:txBody>
      </p:sp>
      <p:sp>
        <p:nvSpPr>
          <p:cNvPr id="76" name="Google Shape;76;p2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2</a:t>
            </a:r>
            <a:endParaRPr b="1" i="0" sz="1600" u="none" cap="none" strike="noStrike">
              <a:solidFill>
                <a:schemeClr val="lt1"/>
              </a:solidFill>
              <a:latin typeface="DM Sans"/>
              <a:ea typeface="DM Sans"/>
              <a:cs typeface="DM Sans"/>
              <a:sym typeface="DM Sans"/>
            </a:endParaRPr>
          </a:p>
        </p:txBody>
      </p:sp>
      <p:cxnSp>
        <p:nvCxnSpPr>
          <p:cNvPr id="77" name="Google Shape;77;p22"/>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78" name="Google Shape;78;p22"/>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Listas y tuplas</a:t>
            </a:r>
            <a:endParaRPr b="1" i="0" sz="1500" u="none" cap="none" strike="noStrike">
              <a:solidFill>
                <a:srgbClr val="EAFF6A"/>
              </a:solidFill>
              <a:latin typeface="DM Sans"/>
              <a:ea typeface="DM Sans"/>
              <a:cs typeface="DM Sans"/>
              <a:sym typeface="DM Sans"/>
            </a:endParaRPr>
          </a:p>
        </p:txBody>
      </p:sp>
      <p:sp>
        <p:nvSpPr>
          <p:cNvPr id="79" name="Google Shape;79;p2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3</a:t>
            </a:r>
            <a:endParaRPr b="1" i="0" sz="1600" u="none" cap="none" strike="noStrike">
              <a:solidFill>
                <a:srgbClr val="999999"/>
              </a:solidFill>
              <a:latin typeface="DM Sans"/>
              <a:ea typeface="DM Sans"/>
              <a:cs typeface="DM Sans"/>
              <a:sym typeface="DM Sans"/>
            </a:endParaRPr>
          </a:p>
        </p:txBody>
      </p:sp>
      <p:cxnSp>
        <p:nvCxnSpPr>
          <p:cNvPr id="80" name="Google Shape;80;p22"/>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81" name="Google Shape;81;p22"/>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Operadores y expresiones</a:t>
            </a:r>
            <a:endParaRPr b="1" i="0" sz="1500" u="none" cap="none" strike="noStrike">
              <a:solidFill>
                <a:srgbClr val="999999"/>
              </a:solidFill>
              <a:latin typeface="DM Sans"/>
              <a:ea typeface="DM Sans"/>
              <a:cs typeface="DM Sans"/>
              <a:sym typeface="DM Sans"/>
            </a:endParaRPr>
          </a:p>
        </p:txBody>
      </p:sp>
      <p:cxnSp>
        <p:nvCxnSpPr>
          <p:cNvPr id="82" name="Google Shape;82;p22"/>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83" name="Google Shape;83;p22"/>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84" name="Google Shape;84;p22"/>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85" name="Google Shape;85;p22"/>
          <p:cNvSpPr txBox="1"/>
          <p:nvPr/>
        </p:nvSpPr>
        <p:spPr>
          <a:xfrm>
            <a:off x="1485875" y="2813813"/>
            <a:ext cx="16461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Números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Cadenas de texto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Variables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String</a:t>
            </a:r>
            <a:endParaRPr sz="1200">
              <a:solidFill>
                <a:schemeClr val="lt1"/>
              </a:solidFill>
              <a:latin typeface="DM Sans"/>
              <a:ea typeface="DM Sans"/>
              <a:cs typeface="DM Sans"/>
              <a:sym typeface="DM Sans"/>
            </a:endParaRPr>
          </a:p>
        </p:txBody>
      </p:sp>
      <p:sp>
        <p:nvSpPr>
          <p:cNvPr id="86" name="Google Shape;86;p22"/>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Operadores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Expresiones anidadas</a:t>
            </a:r>
            <a:endParaRPr b="0" i="0" sz="1200" u="none" cap="none" strike="noStrike">
              <a:solidFill>
                <a:schemeClr val="lt1"/>
              </a:solidFill>
              <a:latin typeface="DM Sans"/>
              <a:ea typeface="DM Sans"/>
              <a:cs typeface="DM Sans"/>
              <a:sym typeface="DM Sans"/>
            </a:endParaRPr>
          </a:p>
        </p:txBody>
      </p:sp>
      <p:sp>
        <p:nvSpPr>
          <p:cNvPr id="87" name="Google Shape;87;p22"/>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5"/>
              </a:rPr>
              <a:t>L</a:t>
            </a:r>
            <a:r>
              <a:rPr lang="es" sz="1200" u="sng">
                <a:solidFill>
                  <a:schemeClr val="hlink"/>
                </a:solidFill>
                <a:latin typeface="DM Sans"/>
                <a:ea typeface="DM Sans"/>
                <a:cs typeface="DM Sans"/>
                <a:sym typeface="DM Sans"/>
                <a:hlinkClick action="ppaction://hlinksldjump" r:id="rId6"/>
              </a:rPr>
              <a:t>istas</a:t>
            </a:r>
            <a:endParaRPr b="0" i="0" sz="1200" u="sng"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Funciones</a:t>
            </a:r>
            <a:endParaRPr sz="1200" u="sng">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8"/>
              </a:rPr>
              <a:t>Tuplas</a:t>
            </a:r>
            <a:endParaRPr b="0" i="0" sz="1200" u="sng"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9"/>
          <p:cNvSpPr txBox="1"/>
          <p:nvPr/>
        </p:nvSpPr>
        <p:spPr>
          <a:xfrm>
            <a:off x="1745250" y="1487950"/>
            <a:ext cx="56535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append permite agregar un ítem al final de una lista, </a:t>
            </a:r>
            <a:r>
              <a:rPr b="1" lang="es" sz="1350">
                <a:solidFill>
                  <a:schemeClr val="dk1"/>
                </a:solidFill>
                <a:latin typeface="DM Sans"/>
                <a:ea typeface="DM Sans"/>
                <a:cs typeface="DM Sans"/>
                <a:sym typeface="DM Sans"/>
              </a:rPr>
              <a:t>pop hace todo lo contrario</a:t>
            </a:r>
            <a:r>
              <a:rPr lang="es" sz="1350">
                <a:solidFill>
                  <a:schemeClr val="dk1"/>
                </a:solidFill>
                <a:latin typeface="DM Sans"/>
                <a:ea typeface="DM Sans"/>
                <a:cs typeface="DM Sans"/>
                <a:sym typeface="DM Sans"/>
              </a:rPr>
              <a:t>, elimina el último ítem de una lista, sin modificar el resto de la lista.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Se escribe como mi_lista</a:t>
            </a:r>
            <a:r>
              <a:rPr b="1" lang="es" sz="1350">
                <a:solidFill>
                  <a:schemeClr val="dk1"/>
                </a:solidFill>
                <a:latin typeface="DM Sans"/>
                <a:ea typeface="DM Sans"/>
                <a:cs typeface="DM Sans"/>
                <a:sym typeface="DM Sans"/>
              </a:rPr>
              <a:t>.pop()</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numeros.pop()</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datos.pop()</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123,34, ‘Una cadena’]</a:t>
            </a:r>
            <a:endParaRPr b="1" sz="1350">
              <a:solidFill>
                <a:schemeClr val="dk1"/>
              </a:solidFill>
              <a:latin typeface="DM Sans"/>
              <a:ea typeface="DM Sans"/>
              <a:cs typeface="DM Sans"/>
              <a:sym typeface="DM Sans"/>
            </a:endParaRPr>
          </a:p>
        </p:txBody>
      </p:sp>
      <p:grpSp>
        <p:nvGrpSpPr>
          <p:cNvPr id="353" name="Google Shape;353;p49"/>
          <p:cNvGrpSpPr/>
          <p:nvPr/>
        </p:nvGrpSpPr>
        <p:grpSpPr>
          <a:xfrm>
            <a:off x="8328901" y="76198"/>
            <a:ext cx="738900" cy="738900"/>
            <a:chOff x="473351" y="619523"/>
            <a:chExt cx="738900" cy="738900"/>
          </a:xfrm>
        </p:grpSpPr>
        <p:sp>
          <p:nvSpPr>
            <p:cNvPr id="354" name="Google Shape;354;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6" name="Google Shape;356;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t/>
            </a:r>
            <a:endParaRPr b="1" i="0" sz="3500" u="none" cap="none" strike="noStrike">
              <a:solidFill>
                <a:srgbClr val="FFFFFF"/>
              </a:solidFill>
              <a:latin typeface="DM Sans"/>
              <a:ea typeface="DM Sans"/>
              <a:cs typeface="DM Sans"/>
              <a:sym typeface="DM Sans"/>
            </a:endParaRPr>
          </a:p>
        </p:txBody>
      </p:sp>
      <p:sp>
        <p:nvSpPr>
          <p:cNvPr id="357" name="Google Shape;357;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Pop</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0"/>
          <p:cNvSpPr txBox="1"/>
          <p:nvPr/>
        </p:nvSpPr>
        <p:spPr>
          <a:xfrm>
            <a:off x="1745250" y="148795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especificamos algo entre el paréntesis al decir mi_lista.</a:t>
            </a:r>
            <a:r>
              <a:rPr b="1" lang="es" sz="1350">
                <a:solidFill>
                  <a:schemeClr val="dk1"/>
                </a:solidFill>
                <a:latin typeface="DM Sans"/>
                <a:ea typeface="DM Sans"/>
                <a:cs typeface="DM Sans"/>
                <a:sym typeface="DM Sans"/>
              </a:rPr>
              <a:t>pop(</a:t>
            </a:r>
            <a:r>
              <a:rPr lang="es" sz="1350">
                <a:solidFill>
                  <a:schemeClr val="dk1"/>
                </a:solidFill>
                <a:latin typeface="DM Sans"/>
                <a:ea typeface="DM Sans"/>
                <a:cs typeface="DM Sans"/>
                <a:sym typeface="DM Sans"/>
              </a:rPr>
              <a:t>algo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Pop eliminará el ítem ubicado en dicha posición.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a:t>
            </a:r>
            <a:r>
              <a:rPr b="1" lang="es" sz="1350">
                <a:solidFill>
                  <a:schemeClr val="dk1"/>
                </a:solidFill>
                <a:latin typeface="DM Sans"/>
                <a:ea typeface="DM Sans"/>
                <a:cs typeface="DM Sans"/>
                <a:sym typeface="DM Sans"/>
              </a:rPr>
              <a:t>datos = [1, -5, 123, 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datos.pop(4)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print(datos)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-5, 123, 34,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p:txBody>
      </p:sp>
      <p:grpSp>
        <p:nvGrpSpPr>
          <p:cNvPr id="364" name="Google Shape;364;p50"/>
          <p:cNvGrpSpPr/>
          <p:nvPr/>
        </p:nvGrpSpPr>
        <p:grpSpPr>
          <a:xfrm>
            <a:off x="8328901" y="76198"/>
            <a:ext cx="738900" cy="738900"/>
            <a:chOff x="473351" y="619523"/>
            <a:chExt cx="738900" cy="738900"/>
          </a:xfrm>
        </p:grpSpPr>
        <p:sp>
          <p:nvSpPr>
            <p:cNvPr id="365" name="Google Shape;365;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67" name="Google Shape;367;p5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Pop</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Count+Index</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2"/>
          <p:cNvSpPr txBox="1"/>
          <p:nvPr/>
        </p:nvSpPr>
        <p:spPr>
          <a:xfrm>
            <a:off x="1745250" y="18203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Las listas pueden utilizar la función </a:t>
            </a:r>
            <a:r>
              <a:rPr b="1" i="0" lang="es" sz="1350" u="none" cap="none" strike="noStrike">
                <a:solidFill>
                  <a:srgbClr val="000000"/>
                </a:solidFill>
                <a:latin typeface="DM Sans"/>
                <a:ea typeface="DM Sans"/>
                <a:cs typeface="DM Sans"/>
                <a:sym typeface="DM Sans"/>
              </a:rPr>
              <a:t>count</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Esta función cuenta el número de veces que nuestro ítem se repite en una lista.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[1,2,1,3,1,4,1]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&gt;&gt;&gt;numeros.count(1)</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a:t>
            </a:r>
            <a:endParaRPr b="1" i="0" sz="1350" u="none" cap="none" strike="noStrike">
              <a:solidFill>
                <a:srgbClr val="000000"/>
              </a:solidFill>
              <a:latin typeface="DM Sans"/>
              <a:ea typeface="DM Sans"/>
              <a:cs typeface="DM Sans"/>
              <a:sym typeface="DM Sans"/>
            </a:endParaRPr>
          </a:p>
        </p:txBody>
      </p:sp>
      <p:grpSp>
        <p:nvGrpSpPr>
          <p:cNvPr id="379" name="Google Shape;379;p52"/>
          <p:cNvGrpSpPr/>
          <p:nvPr/>
        </p:nvGrpSpPr>
        <p:grpSpPr>
          <a:xfrm>
            <a:off x="8328901" y="76198"/>
            <a:ext cx="738900" cy="738900"/>
            <a:chOff x="473351" y="619523"/>
            <a:chExt cx="738900" cy="738900"/>
          </a:xfrm>
        </p:grpSpPr>
        <p:sp>
          <p:nvSpPr>
            <p:cNvPr id="380" name="Google Shape;380;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82" name="Google Shape;382;p5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Count</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53"/>
          <p:cNvGrpSpPr/>
          <p:nvPr/>
        </p:nvGrpSpPr>
        <p:grpSpPr>
          <a:xfrm>
            <a:off x="8328901" y="76198"/>
            <a:ext cx="738900" cy="738900"/>
            <a:chOff x="473351" y="619523"/>
            <a:chExt cx="738900" cy="738900"/>
          </a:xfrm>
        </p:grpSpPr>
        <p:sp>
          <p:nvSpPr>
            <p:cNvPr id="389" name="Google Shape;389;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91" name="Google Shape;391;p5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Index</a:t>
            </a:r>
            <a:endParaRPr b="1" i="0" sz="3500" u="none" cap="none" strike="noStrike">
              <a:solidFill>
                <a:srgbClr val="FFFFFF"/>
              </a:solidFill>
              <a:latin typeface="DM Sans"/>
              <a:ea typeface="DM Sans"/>
              <a:cs typeface="DM Sans"/>
              <a:sym typeface="DM Sans"/>
            </a:endParaRPr>
          </a:p>
        </p:txBody>
      </p:sp>
      <p:sp>
        <p:nvSpPr>
          <p:cNvPr id="392" name="Google Shape;392;p53"/>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Las listas pueden utilizar la función </a:t>
            </a:r>
            <a:r>
              <a:rPr b="1" i="0" lang="es" sz="1350" u="none" cap="none" strike="noStrike">
                <a:solidFill>
                  <a:srgbClr val="000000"/>
                </a:solidFill>
                <a:latin typeface="DM Sans"/>
                <a:ea typeface="DM Sans"/>
                <a:cs typeface="DM Sans"/>
                <a:sym typeface="DM Sans"/>
              </a:rPr>
              <a:t>index</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 función busca nuestro ítem y nos dice en qué índice se encuentra.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&gt;&gt;&gt; numeros =  [1,2,1,3,1,4,1,5]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&gt;&gt;&gt; numeros.index(5)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7</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 se intenta buscar un valor fuera de la lista, devolverá un error y que no se encontró el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Traceback (most recent call last):</a:t>
            </a:r>
            <a:endParaRPr b="0" i="0" sz="1350" u="none" cap="none" strike="noStrike">
              <a:solidFill>
                <a:srgbClr val="FF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  File "&lt;stdin&gt;", line 1, in &lt;module&gt;</a:t>
            </a:r>
            <a:endParaRPr b="0" i="0" sz="1350" u="none" cap="none" strike="noStrike">
              <a:solidFill>
                <a:srgbClr val="FF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FF0000"/>
                </a:solidFill>
                <a:latin typeface="DM Sans"/>
                <a:ea typeface="DM Sans"/>
                <a:cs typeface="DM Sans"/>
                <a:sym typeface="DM Sans"/>
              </a:rPr>
              <a:t>ValueError: list.index(x): x not in list</a:t>
            </a:r>
            <a:endParaRPr b="0" i="0" sz="1350" u="none" cap="none" strike="noStrike">
              <a:solidFill>
                <a:srgbClr val="FF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pSp>
        <p:nvGrpSpPr>
          <p:cNvPr id="397" name="Google Shape;397;p54"/>
          <p:cNvGrpSpPr/>
          <p:nvPr/>
        </p:nvGrpSpPr>
        <p:grpSpPr>
          <a:xfrm>
            <a:off x="4202556" y="994173"/>
            <a:ext cx="738900" cy="738900"/>
            <a:chOff x="974706" y="2467173"/>
            <a:chExt cx="738900" cy="738900"/>
          </a:xfrm>
        </p:grpSpPr>
        <p:sp>
          <p:nvSpPr>
            <p:cNvPr id="398" name="Google Shape;398;p5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9" name="Google Shape;399;p5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0" name="Google Shape;400;p5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Listas</a:t>
            </a:r>
            <a:endParaRPr b="1" i="0" sz="4000" u="none" cap="none" strike="noStrike">
              <a:solidFill>
                <a:schemeClr val="dk1"/>
              </a:solidFill>
              <a:highlight>
                <a:srgbClr val="EAFF6A"/>
              </a:highlight>
              <a:latin typeface="DM Sans"/>
              <a:ea typeface="DM Sans"/>
              <a:cs typeface="DM Sans"/>
              <a:sym typeface="DM Sans"/>
            </a:endParaRPr>
          </a:p>
        </p:txBody>
      </p:sp>
      <p:sp>
        <p:nvSpPr>
          <p:cNvPr id="401" name="Google Shape;401;p5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55"/>
          <p:cNvGrpSpPr/>
          <p:nvPr/>
        </p:nvGrpSpPr>
        <p:grpSpPr>
          <a:xfrm>
            <a:off x="457347" y="468298"/>
            <a:ext cx="431074" cy="431074"/>
            <a:chOff x="974706" y="2467173"/>
            <a:chExt cx="738900" cy="738900"/>
          </a:xfrm>
        </p:grpSpPr>
        <p:sp>
          <p:nvSpPr>
            <p:cNvPr id="407" name="Google Shape;407;p5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8" name="Google Shape;408;p5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09" name="Google Shape;409;p5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Listas</a:t>
            </a:r>
            <a:endParaRPr b="1" i="0" sz="4000" u="none" cap="none" strike="noStrike">
              <a:solidFill>
                <a:schemeClr val="dk1"/>
              </a:solidFill>
              <a:latin typeface="DM Sans"/>
              <a:ea typeface="DM Sans"/>
              <a:cs typeface="DM Sans"/>
              <a:sym typeface="DM Sans"/>
            </a:endParaRPr>
          </a:p>
        </p:txBody>
      </p:sp>
      <p:pic>
        <p:nvPicPr>
          <p:cNvPr id="410" name="Google Shape;410;p5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1" name="Google Shape;411;p55"/>
          <p:cNvSpPr txBox="1"/>
          <p:nvPr/>
        </p:nvSpPr>
        <p:spPr>
          <a:xfrm>
            <a:off x="549524" y="2253750"/>
            <a:ext cx="7802100" cy="25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En esta actividad, podrás poner en </a:t>
            </a:r>
            <a:r>
              <a:rPr b="1" lang="es" sz="1350">
                <a:latin typeface="DM Sans"/>
                <a:ea typeface="DM Sans"/>
                <a:cs typeface="DM Sans"/>
                <a:sym typeface="DM Sans"/>
              </a:rPr>
              <a:t>práctica</a:t>
            </a:r>
            <a:r>
              <a:rPr b="1" i="0" lang="es" sz="1350" u="none" cap="none" strike="noStrike">
                <a:solidFill>
                  <a:srgbClr val="000000"/>
                </a:solidFill>
                <a:latin typeface="DM Sans"/>
                <a:ea typeface="DM Sans"/>
                <a:cs typeface="DM Sans"/>
                <a:sym typeface="DM Sans"/>
              </a:rPr>
              <a:t> todo lo aprendido durante la sesión.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t/>
            </a:r>
            <a:endParaRPr sz="11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rPr b="0" i="0" lang="es" sz="1150" u="none" cap="none" strike="noStrike">
                <a:solidFill>
                  <a:srgbClr val="000000"/>
                </a:solidFill>
                <a:latin typeface="DM Sans"/>
                <a:ea typeface="DM Sans"/>
                <a:cs typeface="DM Sans"/>
                <a:sym typeface="DM Sans"/>
              </a:rPr>
              <a:t>Dadas dos listas LISTA1 y LISTA2 debes realizar las siguientes tareas:</a:t>
            </a:r>
            <a:endParaRPr b="0" i="0" sz="11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50"/>
              <a:buFont typeface="Arial"/>
              <a:buNone/>
            </a:pPr>
            <a:r>
              <a:t/>
            </a:r>
            <a:endParaRPr sz="1150">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Añade a la LISTA1 el int 456789 y luego el string “Hola Mundo”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Luego añade a la LISTA2 el string “Hola y Adios” y luego el int 5555</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Genera una LISTA3 con todos los elementos de la LISTA1 sin considerar el último elemento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Genera una LISTA4 con todos los elementos de la LISTA2 menos el primero y el último elemento</a:t>
            </a:r>
            <a:endParaRPr b="0" i="0" sz="1150" u="none" cap="none" strike="noStrike">
              <a:solidFill>
                <a:srgbClr val="000000"/>
              </a:solidFill>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b="0" i="0" lang="es" sz="1150" u="none" cap="none" strike="noStrike">
                <a:solidFill>
                  <a:srgbClr val="000000"/>
                </a:solidFill>
                <a:latin typeface="DM Sans"/>
                <a:ea typeface="DM Sans"/>
                <a:cs typeface="DM Sans"/>
                <a:sym typeface="DM Sans"/>
              </a:rPr>
              <a:t>Finalmente, genera una LISTA5 con los elementos de la LISTA4 y de la LISTA3</a:t>
            </a:r>
            <a:endParaRPr/>
          </a:p>
          <a:p>
            <a:pPr indent="-228600" lvl="0" marL="457200" marR="0" rtl="0" algn="l">
              <a:lnSpc>
                <a:spcPct val="100000"/>
              </a:lnSpc>
              <a:spcBef>
                <a:spcPts val="0"/>
              </a:spcBef>
              <a:spcAft>
                <a:spcPts val="0"/>
              </a:spcAft>
              <a:buClr>
                <a:srgbClr val="000000"/>
              </a:buClr>
              <a:buSzPts val="1150"/>
              <a:buFont typeface="DM Sans"/>
              <a:buNone/>
            </a:pPr>
            <a:r>
              <a:t/>
            </a:r>
            <a:endParaRPr b="0" i="0" sz="1150" u="none" cap="none" strike="noStrike">
              <a:solidFill>
                <a:srgbClr val="000000"/>
              </a:solidFill>
              <a:latin typeface="DM Sans"/>
              <a:ea typeface="DM Sans"/>
              <a:cs typeface="DM Sans"/>
              <a:sym typeface="DM Sans"/>
            </a:endParaRPr>
          </a:p>
          <a:p>
            <a:pPr indent="0" lvl="0" marL="155575" marR="0" rtl="0" algn="l">
              <a:lnSpc>
                <a:spcPct val="100000"/>
              </a:lnSpc>
              <a:spcBef>
                <a:spcPts val="0"/>
              </a:spcBef>
              <a:spcAft>
                <a:spcPts val="0"/>
              </a:spcAft>
              <a:buNone/>
            </a:pPr>
            <a:r>
              <a:t/>
            </a:r>
            <a:endParaRPr b="0" i="0" sz="1150" u="none" cap="none" strike="noStrike">
              <a:solidFill>
                <a:srgbClr val="000000"/>
              </a:solidFill>
              <a:latin typeface="DM Sans"/>
              <a:ea typeface="DM Sans"/>
              <a:cs typeface="DM Sans"/>
              <a:sym typeface="DM Sans"/>
            </a:endParaRPr>
          </a:p>
        </p:txBody>
      </p:sp>
      <p:sp>
        <p:nvSpPr>
          <p:cNvPr id="412" name="Google Shape;412;p5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18" name="Google Shape;418;p5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Tuplas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nvSpPr>
        <p:spPr>
          <a:xfrm>
            <a:off x="457725" y="1071050"/>
            <a:ext cx="5844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Tipos compuestos</a:t>
            </a:r>
            <a:endParaRPr b="1" sz="4000">
              <a:solidFill>
                <a:schemeClr val="dk1"/>
              </a:solidFill>
              <a:latin typeface="DM Sans"/>
              <a:ea typeface="DM Sans"/>
              <a:cs typeface="DM Sans"/>
              <a:sym typeface="DM Sans"/>
            </a:endParaRPr>
          </a:p>
        </p:txBody>
      </p:sp>
      <p:sp>
        <p:nvSpPr>
          <p:cNvPr id="429" name="Google Shape;429;p58"/>
          <p:cNvSpPr txBox="1"/>
          <p:nvPr/>
        </p:nvSpPr>
        <p:spPr>
          <a:xfrm>
            <a:off x="457725" y="19830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tuplas son unas </a:t>
            </a:r>
            <a:r>
              <a:rPr b="1" lang="es" sz="1350">
                <a:solidFill>
                  <a:schemeClr val="dk1"/>
                </a:solidFill>
                <a:latin typeface="DM Sans"/>
                <a:ea typeface="DM Sans"/>
                <a:cs typeface="DM Sans"/>
                <a:sym typeface="DM Sans"/>
              </a:rPr>
              <a:t>colecciones de datos parecidas a las listas</a:t>
            </a:r>
            <a:r>
              <a:rPr lang="es" sz="1350">
                <a:solidFill>
                  <a:schemeClr val="dk1"/>
                </a:solidFill>
                <a:latin typeface="DM Sans"/>
                <a:ea typeface="DM Sans"/>
                <a:cs typeface="DM Sans"/>
                <a:sym typeface="DM Sans"/>
              </a:rPr>
              <a:t>, una de las diferencias es que estas son inmutables. Se utilizan para asegurarnos que una colección determinada de datos no se pueda modificar.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Python utiliza tuplas en algunas funciones para devolver </a:t>
            </a:r>
            <a:r>
              <a:rPr b="1" lang="es" sz="1350">
                <a:solidFill>
                  <a:schemeClr val="dk1"/>
                </a:solidFill>
                <a:latin typeface="DM Sans"/>
                <a:ea typeface="DM Sans"/>
                <a:cs typeface="DM Sans"/>
                <a:sym typeface="DM Sans"/>
              </a:rPr>
              <a:t>resultados inmutables</a:t>
            </a:r>
            <a:r>
              <a:rPr lang="es" sz="1350">
                <a:solidFill>
                  <a:schemeClr val="dk1"/>
                </a:solidFill>
                <a:latin typeface="DM Sans"/>
                <a:ea typeface="DM Sans"/>
                <a:cs typeface="DM Sans"/>
                <a:sym typeface="DM Sans"/>
              </a:rPr>
              <a:t>, por eso, conviene saber identificarlas. A su vez, dependiendo de lo que queramos hacer, las tuplas pueden ser más rápidas que las listas.</a:t>
            </a:r>
            <a:endParaRPr sz="1350">
              <a:solidFill>
                <a:schemeClr val="dk1"/>
              </a:solidFill>
              <a:latin typeface="DM Sans"/>
              <a:ea typeface="DM Sans"/>
              <a:cs typeface="DM Sans"/>
              <a:sym typeface="DM Sans"/>
            </a:endParaRPr>
          </a:p>
        </p:txBody>
      </p:sp>
      <p:grpSp>
        <p:nvGrpSpPr>
          <p:cNvPr id="430" name="Google Shape;430;p58"/>
          <p:cNvGrpSpPr/>
          <p:nvPr/>
        </p:nvGrpSpPr>
        <p:grpSpPr>
          <a:xfrm>
            <a:off x="8328901" y="76198"/>
            <a:ext cx="738900" cy="738900"/>
            <a:chOff x="473351" y="619523"/>
            <a:chExt cx="738900" cy="738900"/>
          </a:xfrm>
        </p:grpSpPr>
        <p:sp>
          <p:nvSpPr>
            <p:cNvPr id="431" name="Google Shape;431;p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2" name="Google Shape;432;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3" name="Google Shape;93;p2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94" name="Google Shape;94;p2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qué es una Lista</a:t>
            </a:r>
            <a:endParaRPr b="0" i="0" sz="1350" u="none" cap="none" strike="noStrike">
              <a:solidFill>
                <a:schemeClr val="lt1"/>
              </a:solidFill>
              <a:latin typeface="DM Sans"/>
              <a:ea typeface="DM Sans"/>
              <a:cs typeface="DM Sans"/>
              <a:sym typeface="DM Sans"/>
            </a:endParaRPr>
          </a:p>
        </p:txBody>
      </p:sp>
      <p:pic>
        <p:nvPicPr>
          <p:cNvPr id="95" name="Google Shape;95;p23"/>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96" name="Google Shape;96;p23"/>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similitud y diferencias de listas con string</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pic>
        <p:nvPicPr>
          <p:cNvPr id="97" name="Google Shape;97;p23"/>
          <p:cNvPicPr preferRelativeResize="0"/>
          <p:nvPr/>
        </p:nvPicPr>
        <p:blipFill rotWithShape="1">
          <a:blip r:embed="rId3">
            <a:alphaModFix/>
          </a:blip>
          <a:srcRect b="0" l="0" r="0" t="0"/>
          <a:stretch/>
        </p:blipFill>
        <p:spPr>
          <a:xfrm>
            <a:off x="2172138" y="2776313"/>
            <a:ext cx="196975" cy="196975"/>
          </a:xfrm>
          <a:prstGeom prst="rect">
            <a:avLst/>
          </a:prstGeom>
          <a:noFill/>
          <a:ln>
            <a:noFill/>
          </a:ln>
        </p:spPr>
      </p:pic>
      <p:sp>
        <p:nvSpPr>
          <p:cNvPr id="98" name="Google Shape;98;p23"/>
          <p:cNvSpPr txBox="1"/>
          <p:nvPr/>
        </p:nvSpPr>
        <p:spPr>
          <a:xfrm>
            <a:off x="2690561" y="272705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cómo asignar por slicing</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pic>
        <p:nvPicPr>
          <p:cNvPr id="99" name="Google Shape;99;p23"/>
          <p:cNvPicPr preferRelativeResize="0"/>
          <p:nvPr/>
        </p:nvPicPr>
        <p:blipFill rotWithShape="1">
          <a:blip r:embed="rId3">
            <a:alphaModFix/>
          </a:blip>
          <a:srcRect b="0" l="0" r="0" t="0"/>
          <a:stretch/>
        </p:blipFill>
        <p:spPr>
          <a:xfrm>
            <a:off x="2172138" y="3531163"/>
            <a:ext cx="196975" cy="196975"/>
          </a:xfrm>
          <a:prstGeom prst="rect">
            <a:avLst/>
          </a:prstGeom>
          <a:noFill/>
          <a:ln>
            <a:noFill/>
          </a:ln>
        </p:spPr>
      </p:pic>
      <p:sp>
        <p:nvSpPr>
          <p:cNvPr id="100" name="Google Shape;100;p23"/>
          <p:cNvSpPr txBox="1"/>
          <p:nvPr/>
        </p:nvSpPr>
        <p:spPr>
          <a:xfrm>
            <a:off x="2690550" y="3475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Iniciar </a:t>
            </a:r>
            <a:r>
              <a:rPr lang="es" sz="1350">
                <a:solidFill>
                  <a:schemeClr val="lt1"/>
                </a:solidFill>
                <a:latin typeface="DM Sans"/>
                <a:ea typeface="DM Sans"/>
                <a:cs typeface="DM Sans"/>
                <a:sym typeface="DM Sans"/>
              </a:rPr>
              <a:t>los primeros pasos con funciones de listas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solidFill>
                <a:schemeClr val="lt1"/>
              </a:solidFill>
              <a:latin typeface="DM Sans"/>
              <a:ea typeface="DM Sans"/>
              <a:cs typeface="DM Sans"/>
              <a:sym typeface="DM Sans"/>
            </a:endParaRPr>
          </a:p>
        </p:txBody>
      </p:sp>
      <p:cxnSp>
        <p:nvCxnSpPr>
          <p:cNvPr id="101" name="Google Shape;101;p23"/>
          <p:cNvCxnSpPr>
            <a:stCxn id="93" idx="2"/>
            <a:endCxn id="95"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02" name="Google Shape;102;p23"/>
          <p:cNvCxnSpPr>
            <a:stCxn id="95" idx="2"/>
            <a:endCxn id="97" idx="0"/>
          </p:cNvCxnSpPr>
          <p:nvPr/>
        </p:nvCxnSpPr>
        <p:spPr>
          <a:xfrm flipH="1" rot="-5400000">
            <a:off x="2070676" y="2575638"/>
            <a:ext cx="400500" cy="600"/>
          </a:xfrm>
          <a:prstGeom prst="bentConnector3">
            <a:avLst>
              <a:gd fmla="val 50016" name="adj1"/>
            </a:avLst>
          </a:prstGeom>
          <a:noFill/>
          <a:ln cap="flat" cmpd="sng" w="9525">
            <a:solidFill>
              <a:srgbClr val="EAFF6A"/>
            </a:solidFill>
            <a:prstDash val="solid"/>
            <a:round/>
            <a:headEnd len="sm" w="sm" type="none"/>
            <a:tailEnd len="sm" w="sm" type="none"/>
          </a:ln>
        </p:spPr>
      </p:cxnSp>
      <p:cxnSp>
        <p:nvCxnSpPr>
          <p:cNvPr id="103" name="Google Shape;103;p23"/>
          <p:cNvCxnSpPr>
            <a:stCxn id="97" idx="2"/>
            <a:endCxn id="99" idx="0"/>
          </p:cNvCxnSpPr>
          <p:nvPr/>
        </p:nvCxnSpPr>
        <p:spPr>
          <a:xfrm flipH="1" rot="-5400000">
            <a:off x="1991925" y="3251988"/>
            <a:ext cx="558000" cy="600"/>
          </a:xfrm>
          <a:prstGeom prst="bentConnector3">
            <a:avLst>
              <a:gd fmla="val 49989" name="adj1"/>
            </a:avLst>
          </a:prstGeom>
          <a:noFill/>
          <a:ln cap="flat" cmpd="sng" w="9525">
            <a:solidFill>
              <a:srgbClr val="EAFF6A"/>
            </a:solidFill>
            <a:prstDash val="solid"/>
            <a:round/>
            <a:headEnd len="sm" w="sm" type="none"/>
            <a:tailEnd len="sm" w="sm" type="none"/>
          </a:ln>
        </p:spPr>
      </p:cxnSp>
      <p:cxnSp>
        <p:nvCxnSpPr>
          <p:cNvPr id="104" name="Google Shape;104;p23"/>
          <p:cNvCxnSpPr/>
          <p:nvPr/>
        </p:nvCxnSpPr>
        <p:spPr>
          <a:xfrm flipH="1" rot="-5400000">
            <a:off x="1991925" y="4013988"/>
            <a:ext cx="558000" cy="600"/>
          </a:xfrm>
          <a:prstGeom prst="bentConnector3">
            <a:avLst>
              <a:gd fmla="val 49989" name="adj1"/>
            </a:avLst>
          </a:prstGeom>
          <a:noFill/>
          <a:ln cap="flat" cmpd="sng" w="9525">
            <a:solidFill>
              <a:srgbClr val="EAFF6A"/>
            </a:solidFill>
            <a:prstDash val="solid"/>
            <a:round/>
            <a:headEnd len="sm" w="sm" type="none"/>
            <a:tailEnd len="sm" w="sm" type="none"/>
          </a:ln>
        </p:spPr>
      </p:cxnSp>
      <p:pic>
        <p:nvPicPr>
          <p:cNvPr id="105" name="Google Shape;105;p23"/>
          <p:cNvPicPr preferRelativeResize="0"/>
          <p:nvPr/>
        </p:nvPicPr>
        <p:blipFill rotWithShape="1">
          <a:blip r:embed="rId3">
            <a:alphaModFix/>
          </a:blip>
          <a:srcRect b="0" l="0" r="0" t="0"/>
          <a:stretch/>
        </p:blipFill>
        <p:spPr>
          <a:xfrm>
            <a:off x="2172138" y="4293163"/>
            <a:ext cx="196975" cy="196975"/>
          </a:xfrm>
          <a:prstGeom prst="rect">
            <a:avLst/>
          </a:prstGeom>
          <a:noFill/>
          <a:ln>
            <a:noFill/>
          </a:ln>
        </p:spPr>
      </p:pic>
      <p:sp>
        <p:nvSpPr>
          <p:cNvPr id="106" name="Google Shape;106;p23"/>
          <p:cNvSpPr txBox="1"/>
          <p:nvPr/>
        </p:nvSpPr>
        <p:spPr>
          <a:xfrm>
            <a:off x="2728525" y="4097750"/>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a:t>
            </a:r>
            <a:r>
              <a:rPr lang="es" sz="1350">
                <a:solidFill>
                  <a:schemeClr val="lt1"/>
                </a:solidFill>
                <a:latin typeface="DM Sans"/>
                <a:ea typeface="DM Sans"/>
                <a:cs typeface="DM Sans"/>
                <a:sym typeface="DM Sans"/>
              </a:rPr>
              <a:t>y trabajar con  Tuplas</a:t>
            </a:r>
            <a:endParaRPr sz="135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59"/>
          <p:cNvGrpSpPr/>
          <p:nvPr/>
        </p:nvGrpSpPr>
        <p:grpSpPr>
          <a:xfrm>
            <a:off x="8328901" y="76198"/>
            <a:ext cx="738900" cy="738900"/>
            <a:chOff x="473351" y="619523"/>
            <a:chExt cx="738900" cy="738900"/>
          </a:xfrm>
        </p:grpSpPr>
        <p:sp>
          <p:nvSpPr>
            <p:cNvPr id="439" name="Google Shape;439;p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1" name="Google Shape;441;p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Tuplas en Python</a:t>
            </a:r>
            <a:endParaRPr b="1" i="0" sz="3500" u="none" cap="none" strike="noStrike">
              <a:solidFill>
                <a:srgbClr val="FFFFFF"/>
              </a:solidFill>
              <a:latin typeface="DM Sans"/>
              <a:ea typeface="DM Sans"/>
              <a:cs typeface="DM Sans"/>
              <a:sym typeface="DM Sans"/>
            </a:endParaRPr>
          </a:p>
        </p:txBody>
      </p:sp>
      <p:sp>
        <p:nvSpPr>
          <p:cNvPr id="442" name="Google Shape;442;p59"/>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Una tupla se declara muy similar a una lista, con la única diferencia que utiliza paréntesis en lugar de corchetes.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mi_tupla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otra_tupla = (“Hola”, “como”, “estas”,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Para declarar una tupla con un único valor hay que declararla de la siguiente forma:</a:t>
            </a:r>
            <a:br>
              <a:rPr lang="es" sz="1350">
                <a:solidFill>
                  <a:schemeClr val="dk1"/>
                </a:solidFill>
                <a:latin typeface="DM Sans"/>
                <a:ea typeface="DM Sans"/>
                <a:cs typeface="DM Sans"/>
                <a:sym typeface="DM Sans"/>
              </a:rPr>
            </a:br>
            <a:r>
              <a:rPr b="1" lang="es" sz="1350">
                <a:solidFill>
                  <a:schemeClr val="dk1"/>
                </a:solidFill>
                <a:latin typeface="DM Sans"/>
                <a:ea typeface="DM Sans"/>
                <a:cs typeface="DM Sans"/>
                <a:sym typeface="DM Sans"/>
              </a:rPr>
              <a:t>&gt;&gt;&gt; tupla_vacia =  (2,)</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De lo contrario, tupla_vacia recibirá el valor 2 y no será una tupla, si no, </a:t>
            </a:r>
            <a:r>
              <a:rPr b="1" lang="es" sz="1350">
                <a:solidFill>
                  <a:schemeClr val="dk1"/>
                </a:solidFill>
                <a:latin typeface="DM Sans"/>
                <a:ea typeface="DM Sans"/>
                <a:cs typeface="DM Sans"/>
                <a:sym typeface="DM Sans"/>
              </a:rPr>
              <a:t>un int</a:t>
            </a:r>
            <a:endParaRPr b="1"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60"/>
          <p:cNvGrpSpPr/>
          <p:nvPr/>
        </p:nvGrpSpPr>
        <p:grpSpPr>
          <a:xfrm>
            <a:off x="8328901" y="76198"/>
            <a:ext cx="738900" cy="738900"/>
            <a:chOff x="473351" y="619523"/>
            <a:chExt cx="738900" cy="738900"/>
          </a:xfrm>
        </p:grpSpPr>
        <p:sp>
          <p:nvSpPr>
            <p:cNvPr id="449" name="Google Shape;449;p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1" name="Google Shape;451;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Heterogéneas</a:t>
            </a:r>
            <a:endParaRPr b="1" i="0" sz="3500" u="none" cap="none" strike="noStrike">
              <a:solidFill>
                <a:srgbClr val="FFFFFF"/>
              </a:solidFill>
              <a:latin typeface="DM Sans"/>
              <a:ea typeface="DM Sans"/>
              <a:cs typeface="DM Sans"/>
              <a:sym typeface="DM Sans"/>
            </a:endParaRPr>
          </a:p>
        </p:txBody>
      </p:sp>
      <p:sp>
        <p:nvSpPr>
          <p:cNvPr id="452" name="Google Shape;452;p60"/>
          <p:cNvSpPr txBox="1"/>
          <p:nvPr/>
        </p:nvSpPr>
        <p:spPr>
          <a:xfrm>
            <a:off x="1832100" y="1352100"/>
            <a:ext cx="5653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t>
            </a:r>
            <a:r>
              <a:rPr b="1" lang="es" sz="1350">
                <a:solidFill>
                  <a:schemeClr val="dk1"/>
                </a:solidFill>
                <a:latin typeface="DM Sans"/>
                <a:ea typeface="DM Sans"/>
                <a:cs typeface="DM Sans"/>
                <a:sym typeface="DM Sans"/>
              </a:rPr>
              <a:t>as tuplas no tienen la restricción sobre el tipo de datos de los ítems</a:t>
            </a:r>
            <a:r>
              <a:rPr lang="es" sz="1350">
                <a:solidFill>
                  <a:schemeClr val="dk1"/>
                </a:solidFill>
                <a:latin typeface="DM Sans"/>
                <a:ea typeface="DM Sans"/>
                <a:cs typeface="DM Sans"/>
                <a:sym typeface="DM Sans"/>
              </a:rPr>
              <a:t>. Podemos tener una tupla que contenga números, variables, strings, o incluso otras listas, u otros tipos de datos que veremos más adelante.</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mi_var = ‘Una variable’</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 mi_var)</a:t>
            </a:r>
            <a:endParaRPr b="1"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61"/>
          <p:cNvGrpSpPr/>
          <p:nvPr/>
        </p:nvGrpSpPr>
        <p:grpSpPr>
          <a:xfrm>
            <a:off x="8328901" y="76198"/>
            <a:ext cx="738900" cy="738900"/>
            <a:chOff x="473351" y="619523"/>
            <a:chExt cx="738900" cy="738900"/>
          </a:xfrm>
        </p:grpSpPr>
        <p:sp>
          <p:nvSpPr>
            <p:cNvPr id="459" name="Google Shape;459;p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61" name="Google Shape;461;p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Tuplas</a:t>
            </a:r>
            <a:endParaRPr b="1" i="0" sz="3500" u="none" cap="none" strike="noStrike">
              <a:solidFill>
                <a:srgbClr val="FFFFFF"/>
              </a:solidFill>
              <a:latin typeface="DM Sans"/>
              <a:ea typeface="DM Sans"/>
              <a:cs typeface="DM Sans"/>
              <a:sym typeface="DM Sans"/>
            </a:endParaRPr>
          </a:p>
        </p:txBody>
      </p:sp>
      <p:sp>
        <p:nvSpPr>
          <p:cNvPr id="462" name="Google Shape;462;p61"/>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Como las listas, las tuplas funcionan exactamente igual con el índice y el slicing.</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 , 34, ‘Una cadena’, ‘Otra cadena’, ‘Pepito’)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‘Pepito’</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2: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 cadena’, ‘Pepito’]</a:t>
            </a:r>
            <a:endParaRPr b="1"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62"/>
          <p:cNvGrpSpPr/>
          <p:nvPr/>
        </p:nvGrpSpPr>
        <p:grpSpPr>
          <a:xfrm>
            <a:off x="8328901" y="76198"/>
            <a:ext cx="738900" cy="738900"/>
            <a:chOff x="473351" y="619523"/>
            <a:chExt cx="738900" cy="738900"/>
          </a:xfrm>
        </p:grpSpPr>
        <p:sp>
          <p:nvSpPr>
            <p:cNvPr id="469" name="Google Shape;469;p6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1" name="Google Shape;471;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Concatenación</a:t>
            </a:r>
            <a:endParaRPr b="1" i="0" sz="3500" u="none" cap="none" strike="noStrike">
              <a:solidFill>
                <a:srgbClr val="FFFFFF"/>
              </a:solidFill>
              <a:latin typeface="DM Sans"/>
              <a:ea typeface="DM Sans"/>
              <a:cs typeface="DM Sans"/>
              <a:sym typeface="DM Sans"/>
            </a:endParaRPr>
          </a:p>
        </p:txBody>
      </p:sp>
      <p:sp>
        <p:nvSpPr>
          <p:cNvPr id="472" name="Google Shape;472;p62"/>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Otra cosa en la que se parecen las tuplas a las listas, es que en ambos casos se puede concatenar.</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br>
              <a:rPr lang="es" sz="1350">
                <a:solidFill>
                  <a:schemeClr val="dk1"/>
                </a:solidFill>
                <a:latin typeface="DM Sans"/>
                <a:ea typeface="DM Sans"/>
                <a:cs typeface="DM Sans"/>
                <a:sym typeface="DM Sans"/>
              </a:rPr>
            </a:br>
            <a:r>
              <a:rPr lang="es" sz="1350">
                <a:solidFill>
                  <a:schemeClr val="dk1"/>
                </a:solidFill>
                <a:highlight>
                  <a:schemeClr val="accent6"/>
                </a:highlight>
                <a:latin typeface="DM Sans"/>
                <a:ea typeface="DM Sans"/>
                <a:cs typeface="DM Sans"/>
                <a:sym typeface="DM Sans"/>
              </a:rPr>
              <a:t>Importante:  NO FUNCIONA APPEND 👀 pero puedes agregar cosas</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datos = (1, -5, 123,34, ‘Una cadena’, ‘Otra cadena’)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datos + (0, ‘Otra cadena distinta’, ‘Pepito’, -873758,123)</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(1, -5, 123,34, ‘Una cadena’, ‘Otra cadena’, 0, ‘Otra cadena distinta’, ‘Pepito’, -873758,123)</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numeros = (1,2,3,4)</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&gt;&gt;&gt; numeros + (5,6,7,8)</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(1,2,3,4,5,6,7,8)</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63"/>
          <p:cNvGrpSpPr/>
          <p:nvPr/>
        </p:nvGrpSpPr>
        <p:grpSpPr>
          <a:xfrm>
            <a:off x="8328901" y="76198"/>
            <a:ext cx="738900" cy="738900"/>
            <a:chOff x="473351" y="619523"/>
            <a:chExt cx="738900" cy="738900"/>
          </a:xfrm>
        </p:grpSpPr>
        <p:sp>
          <p:nvSpPr>
            <p:cNvPr id="479" name="Google Shape;479;p6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6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81" name="Google Shape;481;p6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Mutabilidad</a:t>
            </a:r>
            <a:endParaRPr b="1" i="0" sz="3500" u="none" cap="none" strike="noStrike">
              <a:solidFill>
                <a:srgbClr val="FFFFFF"/>
              </a:solidFill>
              <a:latin typeface="DM Sans"/>
              <a:ea typeface="DM Sans"/>
              <a:cs typeface="DM Sans"/>
              <a:sym typeface="DM Sans"/>
            </a:endParaRPr>
          </a:p>
        </p:txBody>
      </p:sp>
      <p:sp>
        <p:nvSpPr>
          <p:cNvPr id="482" name="Google Shape;482;p63"/>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Como vimos, hay una diferencia entre listas y tuplas, las </a:t>
            </a:r>
            <a:r>
              <a:rPr b="1" lang="es" sz="1350">
                <a:solidFill>
                  <a:schemeClr val="dk1"/>
                </a:solidFill>
                <a:latin typeface="DM Sans"/>
                <a:ea typeface="DM Sans"/>
                <a:cs typeface="DM Sans"/>
                <a:sym typeface="DM Sans"/>
              </a:rPr>
              <a:t>listas son mutables</a:t>
            </a:r>
            <a:r>
              <a:rPr lang="es" sz="1350">
                <a:solidFill>
                  <a:schemeClr val="dk1"/>
                </a:solidFill>
                <a:latin typeface="DM Sans"/>
                <a:ea typeface="DM Sans"/>
                <a:cs typeface="DM Sans"/>
                <a:sym typeface="DM Sans"/>
              </a:rPr>
              <a:t> (podían reasignar sus ítems), en cambio las </a:t>
            </a:r>
            <a:r>
              <a:rPr b="1" lang="es" sz="1350">
                <a:solidFill>
                  <a:schemeClr val="dk1"/>
                </a:solidFill>
                <a:latin typeface="DM Sans"/>
                <a:ea typeface="DM Sans"/>
                <a:cs typeface="DM Sans"/>
                <a:sym typeface="DM Sans"/>
              </a:rPr>
              <a:t>tuplas son inmutables</a:t>
            </a:r>
            <a:r>
              <a:rPr lang="es" sz="1350">
                <a:solidFill>
                  <a:schemeClr val="dk1"/>
                </a:solidFill>
                <a:latin typeface="DM Sans"/>
                <a:ea typeface="DM Sans"/>
                <a:cs typeface="DM Sans"/>
                <a:sym typeface="DM Sans"/>
              </a:rPr>
              <a:t>, esto significa que no podemos reasignar sus ítems haciendo referencia con el índice.</a:t>
            </a:r>
            <a:br>
              <a:rPr lang="es" sz="1350">
                <a:solidFill>
                  <a:schemeClr val="dk1"/>
                </a:solidFill>
                <a:latin typeface="DM Sans"/>
                <a:ea typeface="DM Sans"/>
                <a:cs typeface="DM Sans"/>
                <a:sym typeface="DM Sans"/>
              </a:rPr>
            </a:b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&gt;&gt;&gt;mi_tupla = (1,2,3,4)</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&gt;&gt;&gt; mi_tupla[2] = 5</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Traceback (most recent call last):</a:t>
            </a:r>
            <a:endParaRPr sz="1350">
              <a:solidFill>
                <a:srgbClr val="FF0000"/>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File "&lt;pyshell#0&gt;", line 1, in &lt;module&gt;</a:t>
            </a:r>
            <a:endParaRPr sz="1350">
              <a:solidFill>
                <a:srgbClr val="FF0000"/>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mi_tupla[2] = 5</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64"/>
          <p:cNvGrpSpPr/>
          <p:nvPr/>
        </p:nvGrpSpPr>
        <p:grpSpPr>
          <a:xfrm>
            <a:off x="8328901" y="76198"/>
            <a:ext cx="738900" cy="738900"/>
            <a:chOff x="473351" y="619523"/>
            <a:chExt cx="738900" cy="738900"/>
          </a:xfrm>
        </p:grpSpPr>
        <p:sp>
          <p:nvSpPr>
            <p:cNvPr id="489" name="Google Shape;489;p6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91" name="Google Shape;491;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Borras valores en tuplas</a:t>
            </a:r>
            <a:endParaRPr b="1" i="0" sz="3500" u="none" cap="none" strike="noStrike">
              <a:solidFill>
                <a:srgbClr val="FFFFFF"/>
              </a:solidFill>
              <a:latin typeface="DM Sans"/>
              <a:ea typeface="DM Sans"/>
              <a:cs typeface="DM Sans"/>
              <a:sym typeface="DM Sans"/>
            </a:endParaRPr>
          </a:p>
        </p:txBody>
      </p:sp>
      <p:sp>
        <p:nvSpPr>
          <p:cNvPr id="492" name="Google Shape;492;p64"/>
          <p:cNvSpPr txBox="1"/>
          <p:nvPr/>
        </p:nvSpPr>
        <p:spPr>
          <a:xfrm>
            <a:off x="1832100" y="1352100"/>
            <a:ext cx="5653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Igual que en las listas, podremos borrar todos los valores de una tupla simplemente indicando que la variable ahora contendrá una tupla vacía.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letras = (‘a’, ‘b’, ‘c’, ‘d’, ‘e’, ‘f’)</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letras =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Nota: Esta también es la forma de instanciar una tupla vacía en Python. </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Funciones de tuplas</a:t>
            </a:r>
            <a:endParaRPr b="1" sz="40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66"/>
          <p:cNvGrpSpPr/>
          <p:nvPr/>
        </p:nvGrpSpPr>
        <p:grpSpPr>
          <a:xfrm>
            <a:off x="8328901" y="76198"/>
            <a:ext cx="738900" cy="738900"/>
            <a:chOff x="473351" y="619523"/>
            <a:chExt cx="738900" cy="738900"/>
          </a:xfrm>
        </p:grpSpPr>
        <p:sp>
          <p:nvSpPr>
            <p:cNvPr id="504" name="Google Shape;504;p6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5" name="Google Shape;505;p6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6" name="Google Shape;506;p6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Longitud de la tupla</a:t>
            </a:r>
            <a:endParaRPr b="1" i="0" sz="3500" u="none" cap="none" strike="noStrike">
              <a:solidFill>
                <a:srgbClr val="FFFFFF"/>
              </a:solidFill>
              <a:latin typeface="DM Sans"/>
              <a:ea typeface="DM Sans"/>
              <a:cs typeface="DM Sans"/>
              <a:sym typeface="DM Sans"/>
            </a:endParaRPr>
          </a:p>
        </p:txBody>
      </p:sp>
      <p:sp>
        <p:nvSpPr>
          <p:cNvPr id="507" name="Google Shape;507;p66"/>
          <p:cNvSpPr txBox="1"/>
          <p:nvPr/>
        </p:nvSpPr>
        <p:spPr>
          <a:xfrm>
            <a:off x="1832100" y="135210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listas, las tuplas pueden utilizar la función </a:t>
            </a:r>
            <a:r>
              <a:rPr b="1" lang="es" sz="1350">
                <a:solidFill>
                  <a:schemeClr val="dk1"/>
                </a:solidFill>
                <a:latin typeface="DM Sans"/>
                <a:ea typeface="DM Sans"/>
                <a:cs typeface="DM Sans"/>
                <a:sym typeface="DM Sans"/>
              </a:rPr>
              <a:t>len</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(1,2,3,4)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len(numeros)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4</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 -5, 123.34,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len(datos)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5</a:t>
            </a:r>
            <a:endParaRPr b="1"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3" name="Google Shape;513;p67"/>
          <p:cNvGrpSpPr/>
          <p:nvPr/>
        </p:nvGrpSpPr>
        <p:grpSpPr>
          <a:xfrm>
            <a:off x="8328901" y="76198"/>
            <a:ext cx="738900" cy="738900"/>
            <a:chOff x="473351" y="619523"/>
            <a:chExt cx="738900" cy="738900"/>
          </a:xfrm>
        </p:grpSpPr>
        <p:sp>
          <p:nvSpPr>
            <p:cNvPr id="514" name="Google Shape;514;p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6" name="Google Shape;516;p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Count</a:t>
            </a:r>
            <a:endParaRPr b="1" i="0" sz="3500" u="none" cap="none" strike="noStrike">
              <a:solidFill>
                <a:srgbClr val="FFFFFF"/>
              </a:solidFill>
              <a:latin typeface="DM Sans"/>
              <a:ea typeface="DM Sans"/>
              <a:cs typeface="DM Sans"/>
              <a:sym typeface="DM Sans"/>
            </a:endParaRPr>
          </a:p>
        </p:txBody>
      </p:sp>
      <p:sp>
        <p:nvSpPr>
          <p:cNvPr id="517" name="Google Shape;517;p67"/>
          <p:cNvSpPr txBox="1"/>
          <p:nvPr/>
        </p:nvSpPr>
        <p:spPr>
          <a:xfrm>
            <a:off x="1832100" y="1352100"/>
            <a:ext cx="5653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las tuplas pueden utilizar la función </a:t>
            </a:r>
            <a:r>
              <a:rPr b="1" lang="es" sz="1350">
                <a:solidFill>
                  <a:schemeClr val="dk1"/>
                </a:solidFill>
                <a:latin typeface="DM Sans"/>
                <a:ea typeface="DM Sans"/>
                <a:cs typeface="DM Sans"/>
                <a:sym typeface="DM Sans"/>
              </a:rPr>
              <a:t>count</a:t>
            </a:r>
            <a:r>
              <a:rPr lang="es" sz="1350">
                <a:solidFill>
                  <a:schemeClr val="dk1"/>
                </a:solidFill>
                <a:latin typeface="DM Sans"/>
                <a:ea typeface="DM Sans"/>
                <a:cs typeface="DM Sans"/>
                <a:sym typeface="DM Sans"/>
              </a:rPr>
              <a:t>. Esta función cuenta el número de veces que nuestro ítem se repite en una tupla.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(1,2,1,3,1,4,1)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&gt;&gt;&gt;numeros.count(1)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4</a:t>
            </a:r>
            <a:endParaRPr b="1"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p68"/>
          <p:cNvGrpSpPr/>
          <p:nvPr/>
        </p:nvGrpSpPr>
        <p:grpSpPr>
          <a:xfrm>
            <a:off x="8328901" y="76198"/>
            <a:ext cx="738900" cy="738900"/>
            <a:chOff x="473351" y="619523"/>
            <a:chExt cx="738900" cy="738900"/>
          </a:xfrm>
        </p:grpSpPr>
        <p:sp>
          <p:nvSpPr>
            <p:cNvPr id="524" name="Google Shape;524;p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6" name="Google Shape;526;p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Index</a:t>
            </a:r>
            <a:endParaRPr b="1" i="0" sz="3500" u="none" cap="none" strike="noStrike">
              <a:solidFill>
                <a:srgbClr val="FFFFFF"/>
              </a:solidFill>
              <a:latin typeface="DM Sans"/>
              <a:ea typeface="DM Sans"/>
              <a:cs typeface="DM Sans"/>
              <a:sym typeface="DM Sans"/>
            </a:endParaRPr>
          </a:p>
        </p:txBody>
      </p:sp>
      <p:sp>
        <p:nvSpPr>
          <p:cNvPr id="527" name="Google Shape;527;p68"/>
          <p:cNvSpPr txBox="1"/>
          <p:nvPr/>
        </p:nvSpPr>
        <p:spPr>
          <a:xfrm>
            <a:off x="1832100" y="1352100"/>
            <a:ext cx="5653500" cy="319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igual que las listas, las tuplas pueden utilizar la función index. Esta función busca nuestro ítem y nos dice en qué índice se encuentra.</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 =  (1,2,1,3,1,4,1,5)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numeros.index(5)</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7</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Si se intenta buscar un valor fuera de la tupla, devolverá un error y que no se encontró el valor.</a:t>
            </a:r>
            <a:br>
              <a:rPr lang="es" sz="1350">
                <a:solidFill>
                  <a:schemeClr val="dk1"/>
                </a:solidFill>
                <a:latin typeface="DM Sans"/>
                <a:ea typeface="DM Sans"/>
                <a:cs typeface="DM Sans"/>
                <a:sym typeface="DM Sans"/>
              </a:rPr>
            </a:br>
            <a:r>
              <a:rPr lang="es" sz="1350">
                <a:solidFill>
                  <a:srgbClr val="FF0000"/>
                </a:solidFill>
                <a:latin typeface="DM Sans"/>
                <a:ea typeface="DM Sans"/>
                <a:cs typeface="DM Sans"/>
                <a:sym typeface="DM Sans"/>
              </a:rPr>
              <a:t>Traceback (most recent call last):</a:t>
            </a:r>
            <a:endParaRPr sz="1350">
              <a:solidFill>
                <a:srgbClr val="FF0000"/>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  File "&lt;stdin&gt;", line 1, in &lt;module&gt;</a:t>
            </a:r>
            <a:endParaRPr sz="1350">
              <a:solidFill>
                <a:srgbClr val="FF0000"/>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350"/>
              <a:buFont typeface="Arial"/>
              <a:buNone/>
            </a:pPr>
            <a:r>
              <a:rPr lang="es" sz="1350">
                <a:solidFill>
                  <a:srgbClr val="FF0000"/>
                </a:solidFill>
                <a:latin typeface="DM Sans"/>
                <a:ea typeface="DM Sans"/>
                <a:cs typeface="DM Sans"/>
                <a:sym typeface="DM Sans"/>
              </a:rPr>
              <a:t>ValueError: tuple.index(x): x not in tuple</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2" name="Google Shape;112;p2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4" name="Google Shape;114;p2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5" name="Google Shape;115;p2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nvSpPr>
        <p:spPr>
          <a:xfrm>
            <a:off x="1461300" y="220230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Anidación</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8" name="Google Shape;538;p70"/>
          <p:cNvGrpSpPr/>
          <p:nvPr/>
        </p:nvGrpSpPr>
        <p:grpSpPr>
          <a:xfrm>
            <a:off x="8328901" y="76198"/>
            <a:ext cx="738900" cy="738900"/>
            <a:chOff x="473351" y="619523"/>
            <a:chExt cx="738900" cy="738900"/>
          </a:xfrm>
        </p:grpSpPr>
        <p:sp>
          <p:nvSpPr>
            <p:cNvPr id="539" name="Google Shape;539;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41" name="Google Shape;541;p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Anidadas</a:t>
            </a:r>
            <a:endParaRPr b="1" i="0" sz="3500" u="none" cap="none" strike="noStrike">
              <a:solidFill>
                <a:srgbClr val="FFFFFF"/>
              </a:solidFill>
              <a:latin typeface="DM Sans"/>
              <a:ea typeface="DM Sans"/>
              <a:cs typeface="DM Sans"/>
              <a:sym typeface="DM Sans"/>
            </a:endParaRPr>
          </a:p>
        </p:txBody>
      </p:sp>
      <p:sp>
        <p:nvSpPr>
          <p:cNvPr id="542" name="Google Shape;542;p70"/>
          <p:cNvSpPr txBox="1"/>
          <p:nvPr/>
        </p:nvSpPr>
        <p:spPr>
          <a:xfrm>
            <a:off x="1832100" y="1352100"/>
            <a:ext cx="5653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En Python, una tupla y una lista pueden ser Anidadas esto significa, que pueden contener una lista o una tupla dentro de sí respectivamente.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datos = [155,    [2,3,4]   ,     ‘Una cadena’     ,     ‘Otra cadena’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otros_datos = (2,     (5,7,8)    ,    1     ,       8)</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lista_con_tupla = [1, (2,3,4), ‘Una cadena’, ‘Otra cadena’]</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tupla_con_lista = (2, [5,7,8], 1, 8)</a:t>
            </a:r>
            <a:endParaRPr b="1"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71"/>
          <p:cNvGrpSpPr/>
          <p:nvPr/>
        </p:nvGrpSpPr>
        <p:grpSpPr>
          <a:xfrm>
            <a:off x="8328901" y="76198"/>
            <a:ext cx="738900" cy="738900"/>
            <a:chOff x="473351" y="619523"/>
            <a:chExt cx="738900" cy="738900"/>
          </a:xfrm>
        </p:grpSpPr>
        <p:sp>
          <p:nvSpPr>
            <p:cNvPr id="549" name="Google Shape;549;p7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51" name="Google Shape;551;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rgbClr val="FFFFFF"/>
                </a:solidFill>
                <a:latin typeface="DM Sans"/>
                <a:ea typeface="DM Sans"/>
                <a:cs typeface="DM Sans"/>
                <a:sym typeface="DM Sans"/>
              </a:rPr>
              <a:t>Anidadas</a:t>
            </a:r>
            <a:endParaRPr b="1" i="0" sz="3500" u="none" cap="none" strike="noStrike">
              <a:solidFill>
                <a:srgbClr val="FFFFFF"/>
              </a:solidFill>
              <a:latin typeface="DM Sans"/>
              <a:ea typeface="DM Sans"/>
              <a:cs typeface="DM Sans"/>
              <a:sym typeface="DM Sans"/>
            </a:endParaRPr>
          </a:p>
        </p:txBody>
      </p:sp>
      <p:sp>
        <p:nvSpPr>
          <p:cNvPr id="552" name="Google Shape;552;p71"/>
          <p:cNvSpPr txBox="1"/>
          <p:nvPr/>
        </p:nvSpPr>
        <p:spPr>
          <a:xfrm>
            <a:off x="1832100" y="1352100"/>
            <a:ext cx="5653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 continuación mostraremos un ejemplo de cómo acceder a los datos anidados: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a = [1,2,3]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b = [4,5,6]</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c = [7,8,9]</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 = [ a  ,b   ,   c]</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 2, 3], [4, 5, 6], [7, 8, 9]]</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resultado[0]</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[1,2,3]</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&gt;&gt;&gt; resultado[0][1]</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2</a:t>
            </a:r>
            <a:endParaRPr b="1"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2"/>
          <p:cNvSpPr txBox="1"/>
          <p:nvPr/>
        </p:nvSpPr>
        <p:spPr>
          <a:xfrm>
            <a:off x="1461300" y="220230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Transformación de colecciones</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3"/>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Python, podemos convertir una lista a una tupla haciendo uso de la función </a:t>
            </a:r>
            <a:r>
              <a:rPr b="0" i="0" lang="es" sz="1350" u="none" cap="none" strike="noStrike">
                <a:solidFill>
                  <a:srgbClr val="000000"/>
                </a:solidFill>
                <a:highlight>
                  <a:srgbClr val="EA90FF"/>
                </a:highlight>
                <a:latin typeface="DM Sans"/>
                <a:ea typeface="DM Sans"/>
                <a:cs typeface="DM Sans"/>
                <a:sym typeface="DM Sans"/>
              </a:rPr>
              <a:t>tuple()</a:t>
            </a:r>
            <a:r>
              <a:rPr b="0" i="0" lang="es" sz="1350" u="none" cap="none" strike="noStrike">
                <a:solidFill>
                  <a:srgbClr val="000000"/>
                </a:solidFill>
                <a:latin typeface="DM Sans"/>
                <a:ea typeface="DM Sans"/>
                <a:cs typeface="DM Sans"/>
                <a:sym typeface="DM Sans"/>
              </a:rPr>
              <a:t> y a su vez, podemos hacer lo mismo</a:t>
            </a:r>
            <a:r>
              <a:rPr lang="es" sz="1350">
                <a:latin typeface="DM Sans"/>
                <a:ea typeface="DM Sans"/>
                <a:cs typeface="DM Sans"/>
                <a:sym typeface="DM Sans"/>
              </a:rPr>
              <a:t>, pero</a:t>
            </a:r>
            <a:r>
              <a:rPr b="0" i="0" lang="es" sz="1350" u="none" cap="none" strike="noStrike">
                <a:solidFill>
                  <a:srgbClr val="000000"/>
                </a:solidFill>
                <a:latin typeface="DM Sans"/>
                <a:ea typeface="DM Sans"/>
                <a:cs typeface="DM Sans"/>
                <a:sym typeface="DM Sans"/>
              </a:rPr>
              <a:t> a la inversa, es decir, </a:t>
            </a:r>
            <a:r>
              <a:rPr b="1" i="0" lang="es" sz="1350" u="none" cap="none" strike="noStrike">
                <a:solidFill>
                  <a:srgbClr val="000000"/>
                </a:solidFill>
                <a:latin typeface="DM Sans"/>
                <a:ea typeface="DM Sans"/>
                <a:cs typeface="DM Sans"/>
                <a:sym typeface="DM Sans"/>
              </a:rPr>
              <a:t>convertir una tupla a lista usando la función list().</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1"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numeros =  (1,2,3,4)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a:t>
            </a:r>
            <a:r>
              <a:rPr b="1" i="0" lang="es" sz="1350" u="none" cap="none" strike="noStrike">
                <a:solidFill>
                  <a:srgbClr val="000000"/>
                </a:solidFill>
                <a:highlight>
                  <a:srgbClr val="EA90FF"/>
                </a:highlight>
                <a:latin typeface="DM Sans"/>
                <a:ea typeface="DM Sans"/>
                <a:cs typeface="DM Sans"/>
                <a:sym typeface="DM Sans"/>
              </a:rPr>
              <a:t>list</a:t>
            </a:r>
            <a:r>
              <a:rPr b="1" i="0" lang="es" sz="1350" u="none" cap="none" strike="noStrike">
                <a:solidFill>
                  <a:srgbClr val="000000"/>
                </a:solidFill>
                <a:latin typeface="DM Sans"/>
                <a:ea typeface="DM Sans"/>
                <a:cs typeface="DM Sans"/>
                <a:sym typeface="DM Sans"/>
              </a:rPr>
              <a:t> </a:t>
            </a:r>
            <a:r>
              <a:rPr b="1" i="0" lang="es" sz="1350" u="none" cap="none" strike="noStrike">
                <a:solidFill>
                  <a:srgbClr val="000000"/>
                </a:solidFill>
                <a:latin typeface="DM Sans"/>
                <a:ea typeface="DM Sans"/>
                <a:cs typeface="DM Sans"/>
                <a:sym typeface="DM Sans"/>
              </a:rPr>
              <a:t>(   numeros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[1,2,3,4]</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datos = [1, -5, 123,34, ‘Una cadena’, ‘Otra cadena’]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&gt;&gt;&gt; tuple(datos)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 -5, 123,34, ‘Una cadena’, ‘Otra cadena’)</a:t>
            </a:r>
            <a:endParaRPr b="1" i="0" sz="1350" u="none" cap="none" strike="noStrike">
              <a:solidFill>
                <a:srgbClr val="000000"/>
              </a:solidFill>
              <a:latin typeface="DM Sans"/>
              <a:ea typeface="DM Sans"/>
              <a:cs typeface="DM Sans"/>
              <a:sym typeface="DM Sans"/>
            </a:endParaRPr>
          </a:p>
        </p:txBody>
      </p:sp>
      <p:grpSp>
        <p:nvGrpSpPr>
          <p:cNvPr id="564" name="Google Shape;564;p73"/>
          <p:cNvGrpSpPr/>
          <p:nvPr/>
        </p:nvGrpSpPr>
        <p:grpSpPr>
          <a:xfrm>
            <a:off x="8328901" y="76198"/>
            <a:ext cx="738900" cy="738900"/>
            <a:chOff x="473351" y="619523"/>
            <a:chExt cx="738900" cy="738900"/>
          </a:xfrm>
        </p:grpSpPr>
        <p:sp>
          <p:nvSpPr>
            <p:cNvPr id="565" name="Google Shape;565;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6" name="Google Shape;566;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67" name="Google Shape;567;p73"/>
          <p:cNvSpPr txBox="1"/>
          <p:nvPr/>
        </p:nvSpPr>
        <p:spPr>
          <a:xfrm>
            <a:off x="647400" y="345975"/>
            <a:ext cx="74712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FFFFFF"/>
                </a:solidFill>
                <a:latin typeface="DM Sans"/>
                <a:ea typeface="DM Sans"/>
                <a:cs typeface="DM Sans"/>
                <a:sym typeface="DM Sans"/>
              </a:rPr>
              <a:t>Transformar una colección a otra</a:t>
            </a:r>
            <a:endParaRPr b="1" i="0" sz="3500" u="none" cap="none" strike="noStrike">
              <a:solidFill>
                <a:srgbClr val="FFFFFF"/>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73" name="Google Shape;573;p7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75" name="Google Shape;575;p7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76" name="Google Shape;576;p7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75"/>
          <p:cNvGrpSpPr/>
          <p:nvPr/>
        </p:nvGrpSpPr>
        <p:grpSpPr>
          <a:xfrm>
            <a:off x="4202556" y="994173"/>
            <a:ext cx="738900" cy="738900"/>
            <a:chOff x="974706" y="2467173"/>
            <a:chExt cx="738900" cy="738900"/>
          </a:xfrm>
        </p:grpSpPr>
        <p:sp>
          <p:nvSpPr>
            <p:cNvPr id="582" name="Google Shape;582;p7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7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84" name="Google Shape;584;p75"/>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tuplas</a:t>
            </a:r>
            <a:endParaRPr b="1" i="0" sz="4000" u="none" cap="none" strike="noStrike">
              <a:solidFill>
                <a:schemeClr val="dk1"/>
              </a:solidFill>
              <a:highlight>
                <a:srgbClr val="EAFF6A"/>
              </a:highlight>
              <a:latin typeface="DM Sans"/>
              <a:ea typeface="DM Sans"/>
              <a:cs typeface="DM Sans"/>
              <a:sym typeface="DM Sans"/>
            </a:endParaRPr>
          </a:p>
        </p:txBody>
      </p:sp>
      <p:sp>
        <p:nvSpPr>
          <p:cNvPr id="585" name="Google Shape;585;p7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586" name="Google Shape;586;p75"/>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A partir de una variable, imprimir por pantalla</a:t>
            </a:r>
            <a:endParaRPr b="0" i="0" sz="200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76"/>
          <p:cNvPicPr preferRelativeResize="0"/>
          <p:nvPr/>
        </p:nvPicPr>
        <p:blipFill rotWithShape="1">
          <a:blip r:embed="rId3">
            <a:alphaModFix/>
          </a:blip>
          <a:srcRect b="0" l="63624" r="0" t="0"/>
          <a:stretch/>
        </p:blipFill>
        <p:spPr>
          <a:xfrm>
            <a:off x="5846625" y="50"/>
            <a:ext cx="3297374" cy="5098000"/>
          </a:xfrm>
          <a:prstGeom prst="rect">
            <a:avLst/>
          </a:prstGeom>
          <a:noFill/>
          <a:ln>
            <a:noFill/>
          </a:ln>
        </p:spPr>
      </p:pic>
      <p:grpSp>
        <p:nvGrpSpPr>
          <p:cNvPr id="592" name="Google Shape;592;p76"/>
          <p:cNvGrpSpPr/>
          <p:nvPr/>
        </p:nvGrpSpPr>
        <p:grpSpPr>
          <a:xfrm>
            <a:off x="457347" y="468298"/>
            <a:ext cx="431074" cy="431074"/>
            <a:chOff x="974706" y="2467173"/>
            <a:chExt cx="738900" cy="738900"/>
          </a:xfrm>
        </p:grpSpPr>
        <p:sp>
          <p:nvSpPr>
            <p:cNvPr id="593" name="Google Shape;593;p7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7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595" name="Google Shape;595;p7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Desafío de tuplas</a:t>
            </a:r>
            <a:endParaRPr b="1" i="0" sz="4000" u="none" cap="none" strike="noStrike">
              <a:solidFill>
                <a:schemeClr val="dk1"/>
              </a:solidFill>
              <a:latin typeface="DM Sans"/>
              <a:ea typeface="DM Sans"/>
              <a:cs typeface="DM Sans"/>
              <a:sym typeface="DM Sans"/>
            </a:endParaRPr>
          </a:p>
        </p:txBody>
      </p:sp>
      <p:pic>
        <p:nvPicPr>
          <p:cNvPr id="596" name="Google Shape;596;p7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97" name="Google Shape;597;p76"/>
          <p:cNvSpPr txBox="1"/>
          <p:nvPr/>
        </p:nvSpPr>
        <p:spPr>
          <a:xfrm>
            <a:off x="549525" y="1796538"/>
            <a:ext cx="49872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partir de una variable llamada tupla, imprimir por pantalla de forma ordenada, lo siguiente:</a:t>
            </a: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1. El último ítem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2. El número de ítems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3. La posición donde se encuentra el ítem 87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4. Una lista con los últimos tres ítems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5. Un ítem que haya en la posición 8 de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6. El número de veces que el ítem 7 aparece en tupla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Copia esta tupla para iniciar el ejercicio: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tupla = (8, 15, 4, 39, 5, 89, 87,  19, 7, -755, 88, 123, 2, 11, 15, 9, 355)</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98" name="Google Shape;598;p7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604" name="Google Shape;604;p77"/>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Te invitamos a revisar la </a:t>
            </a:r>
            <a:r>
              <a:rPr b="1" lang="es" sz="2000" u="sng">
                <a:solidFill>
                  <a:schemeClr val="hlink"/>
                </a:solidFill>
                <a:latin typeface="DM Sans"/>
                <a:ea typeface="DM Sans"/>
                <a:cs typeface="DM Sans"/>
                <a:sym typeface="DM Sans"/>
                <a:hlinkClick r:id="rId3"/>
              </a:rPr>
              <a:t>Guía de Ejercicios Complementarios</a:t>
            </a:r>
            <a:r>
              <a:rPr lang="es"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605" name="Google Shape;605;p77"/>
          <p:cNvGrpSpPr/>
          <p:nvPr/>
        </p:nvGrpSpPr>
        <p:grpSpPr>
          <a:xfrm>
            <a:off x="4090622" y="793706"/>
            <a:ext cx="962746" cy="962746"/>
            <a:chOff x="3978725" y="468263"/>
            <a:chExt cx="1186525" cy="1186525"/>
          </a:xfrm>
        </p:grpSpPr>
        <p:pic>
          <p:nvPicPr>
            <p:cNvPr id="606" name="Google Shape;606;p77"/>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607" name="Google Shape;607;p77"/>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77"/>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14" name="Google Shape;614;p7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15" name="Google Shape;615;p78"/>
          <p:cNvGrpSpPr/>
          <p:nvPr/>
        </p:nvGrpSpPr>
        <p:grpSpPr>
          <a:xfrm>
            <a:off x="7985187" y="266059"/>
            <a:ext cx="660429" cy="660429"/>
            <a:chOff x="5323100" y="2467173"/>
            <a:chExt cx="738900" cy="738900"/>
          </a:xfrm>
        </p:grpSpPr>
        <p:sp>
          <p:nvSpPr>
            <p:cNvPr id="616" name="Google Shape;616;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7" name="Google Shape;617;p7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8" name="Google Shape;618;p7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19" name="Google Shape;619;p7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a:t>
            </a:r>
            <a:r>
              <a:rPr lang="es" sz="1500">
                <a:latin typeface="DM Sans Medium"/>
                <a:ea typeface="DM Sans Medium"/>
                <a:cs typeface="DM Sans Medium"/>
                <a:sym typeface="DM Sans Medium"/>
              </a:rPr>
              <a:t>extra</a:t>
            </a:r>
            <a:r>
              <a:rPr lang="es" sz="1500">
                <a:solidFill>
                  <a:srgbClr val="000000"/>
                </a:solidFill>
                <a:latin typeface="DM Sans Medium"/>
                <a:ea typeface="DM Sans Medium"/>
                <a:cs typeface="DM Sans Medium"/>
                <a:sym typeface="DM Sans Medium"/>
              </a:rPr>
              <a:t>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20" name="Google Shape;620;p78"/>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Puedes completar estas consignas en un Google Docs o un link a su Colabs </a:t>
            </a:r>
            <a:r>
              <a:rPr lang="es" sz="1350">
                <a:solidFill>
                  <a:schemeClr val="dk1"/>
                </a:solidFill>
                <a:latin typeface="DM Sans"/>
                <a:ea typeface="DM Sans"/>
                <a:cs typeface="DM Sans"/>
                <a:sym typeface="DM Sans"/>
              </a:rPr>
              <a:t>o descargando La Guía de actividades  para poder editarla. </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Cuestionario de tarea</a:t>
            </a:r>
            <a:endParaRPr b="1" i="0" sz="3500" u="none" cap="none" strike="noStrike">
              <a:solidFill>
                <a:srgbClr val="EAFF6A"/>
              </a:solidFill>
              <a:latin typeface="DM Sans"/>
              <a:ea typeface="DM Sans"/>
              <a:cs typeface="DM Sans"/>
              <a:sym typeface="DM Sans"/>
            </a:endParaRPr>
          </a:p>
        </p:txBody>
      </p:sp>
      <p:sp>
        <p:nvSpPr>
          <p:cNvPr id="121" name="Google Shape;121;p25"/>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2500" u="none" cap="none" strike="noStrike">
                <a:solidFill>
                  <a:schemeClr val="lt1"/>
                </a:solidFill>
                <a:latin typeface="DM Sans"/>
                <a:ea typeface="DM Sans"/>
                <a:cs typeface="DM Sans"/>
                <a:sym typeface="DM Sans"/>
              </a:rPr>
              <a:t>¿Te gustaría comprobar tus conocimientos de la clase anterior?</a:t>
            </a:r>
            <a:endParaRPr b="1" i="0" sz="2500" u="none" cap="none" strike="noStrike">
              <a:solidFill>
                <a:srgbClr val="DEFC52"/>
              </a:solidFill>
              <a:latin typeface="Helvetica Neue"/>
              <a:ea typeface="Helvetica Neue"/>
              <a:cs typeface="Helvetica Neue"/>
              <a:sym typeface="Helvetica Neue"/>
            </a:endParaRPr>
          </a:p>
        </p:txBody>
      </p:sp>
      <p:sp>
        <p:nvSpPr>
          <p:cNvPr id="122" name="Google Shape;122;p2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 minutos</a:t>
            </a:r>
            <a:endParaRPr b="1" i="0" sz="2000" u="none" cap="none" strike="noStrike">
              <a:solidFill>
                <a:srgbClr val="83AEFB"/>
              </a:solidFill>
              <a:latin typeface="DM Sans"/>
              <a:ea typeface="DM Sans"/>
              <a:cs typeface="DM Sans"/>
              <a:sym typeface="DM Sans"/>
            </a:endParaRPr>
          </a:p>
        </p:txBody>
      </p:sp>
      <p:sp>
        <p:nvSpPr>
          <p:cNvPr id="123" name="Google Shape;123;p25"/>
          <p:cNvSpPr txBox="1"/>
          <p:nvPr/>
        </p:nvSpPr>
        <p:spPr>
          <a:xfrm>
            <a:off x="473350" y="2610875"/>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Te compartimos a través del chat de Zoom</a:t>
            </a:r>
            <a:r>
              <a:rPr lang="es" sz="2500">
                <a:solidFill>
                  <a:srgbClr val="B7B7B7"/>
                </a:solidFill>
                <a:latin typeface="DM Sans"/>
                <a:ea typeface="DM Sans"/>
                <a:cs typeface="DM Sans"/>
                <a:sym typeface="DM Sans"/>
              </a:rPr>
              <a:t> </a:t>
            </a:r>
            <a:r>
              <a:rPr b="0" i="0" lang="es" sz="2500" u="none" cap="none" strike="noStrike">
                <a:solidFill>
                  <a:srgbClr val="B7B7B7"/>
                </a:solidFill>
                <a:latin typeface="DM Sans"/>
                <a:ea typeface="DM Sans"/>
                <a:cs typeface="DM Sans"/>
                <a:sym typeface="DM Sans"/>
              </a:rPr>
              <a:t>el enlace a un breve </a:t>
            </a:r>
            <a:r>
              <a:rPr b="1" i="0" lang="es" sz="2500" u="none" cap="none" strike="noStrike">
                <a:solidFill>
                  <a:srgbClr val="B7B7B7"/>
                </a:solidFill>
                <a:latin typeface="DM Sans"/>
                <a:ea typeface="DM Sans"/>
                <a:cs typeface="DM Sans"/>
                <a:sym typeface="DM Sans"/>
              </a:rPr>
              <a:t>cuestionario de </a:t>
            </a:r>
            <a:r>
              <a:rPr b="1" i="0" lang="es" sz="2500" u="sng" cap="none" strike="noStrike">
                <a:solidFill>
                  <a:schemeClr val="hlink"/>
                </a:solidFill>
                <a:latin typeface="DM Sans"/>
                <a:ea typeface="DM Sans"/>
                <a:cs typeface="DM Sans"/>
                <a:sym typeface="DM Sans"/>
                <a:hlinkClick r:id="rId3"/>
              </a:rPr>
              <a:t>Kahoot</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124" name="Google Shape;124;p25"/>
          <p:cNvGrpSpPr/>
          <p:nvPr/>
        </p:nvGrpSpPr>
        <p:grpSpPr>
          <a:xfrm>
            <a:off x="473351" y="619523"/>
            <a:ext cx="738900" cy="738900"/>
            <a:chOff x="473351" y="619523"/>
            <a:chExt cx="738900" cy="738900"/>
          </a:xfrm>
        </p:grpSpPr>
        <p:sp>
          <p:nvSpPr>
            <p:cNvPr id="125" name="Google Shape;125;p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5" title="ícono de cuestionario de tarea"/>
            <p:cNvPicPr preferRelativeResize="0"/>
            <p:nvPr/>
          </p:nvPicPr>
          <p:blipFill rotWithShape="1">
            <a:blip r:embed="rId4">
              <a:alphaModFix/>
            </a:blip>
            <a:srcRect b="0" l="0" r="0" t="0"/>
            <a:stretch/>
          </p:blipFill>
          <p:spPr>
            <a:xfrm>
              <a:off x="596500" y="742675"/>
              <a:ext cx="492600" cy="492600"/>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626" name="Google Shape;626;p79"/>
          <p:cNvGrpSpPr/>
          <p:nvPr/>
        </p:nvGrpSpPr>
        <p:grpSpPr>
          <a:xfrm>
            <a:off x="4202550" y="994173"/>
            <a:ext cx="738900" cy="738900"/>
            <a:chOff x="4202550" y="994173"/>
            <a:chExt cx="738900" cy="738900"/>
          </a:xfrm>
        </p:grpSpPr>
        <p:sp>
          <p:nvSpPr>
            <p:cNvPr id="627" name="Google Shape;627;p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8" name="Google Shape;628;p7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a:t>
            </a:r>
            <a:endParaRPr b="1" i="0" sz="4000" u="none" cap="none" strike="noStrike">
              <a:solidFill>
                <a:schemeClr val="dk1"/>
              </a:solidFill>
              <a:latin typeface="DM Sans"/>
              <a:ea typeface="DM Sans"/>
              <a:cs typeface="DM Sans"/>
              <a:sym typeface="DM Sans"/>
            </a:endParaRPr>
          </a:p>
        </p:txBody>
      </p:sp>
      <p:grpSp>
        <p:nvGrpSpPr>
          <p:cNvPr id="634" name="Google Shape;634;p80"/>
          <p:cNvGrpSpPr/>
          <p:nvPr/>
        </p:nvGrpSpPr>
        <p:grpSpPr>
          <a:xfrm>
            <a:off x="457359" y="468285"/>
            <a:ext cx="431074" cy="431074"/>
            <a:chOff x="4202550" y="994173"/>
            <a:chExt cx="738900" cy="738900"/>
          </a:xfrm>
        </p:grpSpPr>
        <p:sp>
          <p:nvSpPr>
            <p:cNvPr id="635" name="Google Shape;635;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36" name="Google Shape;636;p80"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37" name="Google Shape;637;p8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38" name="Google Shape;638;p80"/>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39" name="Google Shape;639;p80"/>
          <p:cNvSpPr txBox="1"/>
          <p:nvPr/>
        </p:nvSpPr>
        <p:spPr>
          <a:xfrm>
            <a:off x="457350" y="1725800"/>
            <a:ext cx="3834600" cy="245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Tipo Listas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Artículo: Funciones Listas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6"/>
              </a:rPr>
              <a:t>Artículo: Tipo Tuplas </a:t>
            </a:r>
            <a:endParaRPr b="0" i="0" sz="1350" u="none"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7"/>
              </a:rPr>
              <a:t>EjemplosClaseEnVivo</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¿Aún quieres conocer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recomendamos el siguiente material</a:t>
            </a:r>
            <a:endParaRPr b="1" i="0" sz="3500" u="none" cap="none" strike="noStrike">
              <a:solidFill>
                <a:schemeClr val="dk1"/>
              </a:solidFill>
              <a:latin typeface="DM Sans"/>
              <a:ea typeface="DM Sans"/>
              <a:cs typeface="DM Sans"/>
              <a:sym typeface="DM Sans"/>
            </a:endParaRPr>
          </a:p>
        </p:txBody>
      </p:sp>
      <p:grpSp>
        <p:nvGrpSpPr>
          <p:cNvPr id="645" name="Google Shape;645;p81"/>
          <p:cNvGrpSpPr/>
          <p:nvPr/>
        </p:nvGrpSpPr>
        <p:grpSpPr>
          <a:xfrm>
            <a:off x="4202550" y="994173"/>
            <a:ext cx="738900" cy="738900"/>
            <a:chOff x="4202550" y="994173"/>
            <a:chExt cx="738900" cy="738900"/>
          </a:xfrm>
        </p:grpSpPr>
        <p:sp>
          <p:nvSpPr>
            <p:cNvPr id="646" name="Google Shape;646;p8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7" name="Google Shape;647;p81"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53" name="Google Shape;653;p82"/>
          <p:cNvGrpSpPr/>
          <p:nvPr/>
        </p:nvGrpSpPr>
        <p:grpSpPr>
          <a:xfrm>
            <a:off x="457359" y="468285"/>
            <a:ext cx="431074" cy="431074"/>
            <a:chOff x="4202550" y="994173"/>
            <a:chExt cx="738900" cy="738900"/>
          </a:xfrm>
        </p:grpSpPr>
        <p:sp>
          <p:nvSpPr>
            <p:cNvPr id="654" name="Google Shape;654;p8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5" name="Google Shape;655;p82"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56" name="Google Shape;656;p8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57" name="Google Shape;657;p82"/>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58" name="Google Shape;658;p82"/>
          <p:cNvSpPr txBox="1"/>
          <p:nvPr/>
        </p:nvSpPr>
        <p:spPr>
          <a:xfrm>
            <a:off x="457350" y="1725800"/>
            <a:ext cx="3834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Listas</a:t>
            </a:r>
            <a:r>
              <a:rPr b="0" i="0" lang="es" sz="1350" u="none" cap="none" strike="noStrike">
                <a:solidFill>
                  <a:srgbClr val="83AEFB"/>
                </a:solidFill>
                <a:latin typeface="DM Sans"/>
                <a:ea typeface="DM Sans"/>
                <a:cs typeface="DM Sans"/>
                <a:sym typeface="DM Sans"/>
              </a:rPr>
              <a:t>|</a:t>
            </a:r>
            <a:r>
              <a:rPr b="1" i="0" lang="es"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Tuplas</a:t>
            </a:r>
            <a:r>
              <a:rPr b="0" i="0" lang="es" sz="1350" u="none" cap="none" strike="noStrike">
                <a:solidFill>
                  <a:srgbClr val="83AEFB"/>
                </a:solidFill>
                <a:latin typeface="DM Sans"/>
                <a:ea typeface="DM Sans"/>
                <a:cs typeface="DM Sans"/>
                <a:sym typeface="DM Sans"/>
              </a:rPr>
              <a:t>|</a:t>
            </a:r>
            <a:r>
              <a:rPr b="1" i="0" lang="es"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69" name="Google Shape;669;p84"/>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Listas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Tuplas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Anidación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Transformación de colecciones</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87"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Listas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compuestos</a:t>
            </a:r>
            <a:endParaRPr b="1" i="0" sz="4000" u="none" cap="none" strike="noStrike">
              <a:solidFill>
                <a:schemeClr val="dk1"/>
              </a:solidFill>
              <a:latin typeface="DM Sans"/>
              <a:ea typeface="DM Sans"/>
              <a:cs typeface="DM Sans"/>
              <a:sym typeface="DM Sans"/>
            </a:endParaRPr>
          </a:p>
        </p:txBody>
      </p:sp>
      <p:sp>
        <p:nvSpPr>
          <p:cNvPr id="137" name="Google Shape;137;p27"/>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esta segunda clase vamos a estar hablando de otro tipo de datos, llamado </a:t>
            </a:r>
            <a:r>
              <a:rPr b="1" lang="es" sz="1350">
                <a:solidFill>
                  <a:schemeClr val="dk1"/>
                </a:solidFill>
                <a:latin typeface="DM Sans"/>
                <a:ea typeface="DM Sans"/>
                <a:cs typeface="DM Sans"/>
                <a:sym typeface="DM Sans"/>
              </a:rPr>
              <a:t>Lista</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Array</a:t>
            </a:r>
            <a:r>
              <a:rPr lang="es" sz="1350">
                <a:solidFill>
                  <a:schemeClr val="dk1"/>
                </a:solidFill>
                <a:latin typeface="DM Sans"/>
                <a:ea typeface="DM Sans"/>
                <a:cs typeface="DM Sans"/>
                <a:sym typeface="DM Sans"/>
              </a:rPr>
              <a:t>. Python es un lenguaje muy flexible, el cual implementa multitud de tipos distintos por defecto y eso incluye también tipos compuestos de datos, los cuales se utilizan para agrupar distintos </a:t>
            </a:r>
            <a:r>
              <a:rPr b="1" lang="es" sz="1350">
                <a:solidFill>
                  <a:schemeClr val="dk1"/>
                </a:solidFill>
                <a:latin typeface="DM Sans"/>
                <a:ea typeface="DM Sans"/>
                <a:cs typeface="DM Sans"/>
                <a:sym typeface="DM Sans"/>
              </a:rPr>
              <a:t>elementos</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ítems</a:t>
            </a:r>
            <a:r>
              <a:rPr lang="es" sz="1350">
                <a:solidFill>
                  <a:schemeClr val="dk1"/>
                </a:solidFill>
                <a:latin typeface="DM Sans"/>
                <a:ea typeface="DM Sans"/>
                <a:cs typeface="DM Sans"/>
                <a:sym typeface="DM Sans"/>
              </a:rPr>
              <a:t>, por ejemplo variables, o valores, de una forma </a:t>
            </a:r>
            <a:r>
              <a:rPr b="1" lang="es" sz="1350">
                <a:solidFill>
                  <a:schemeClr val="dk1"/>
                </a:solidFill>
                <a:latin typeface="DM Sans"/>
                <a:ea typeface="DM Sans"/>
                <a:cs typeface="DM Sans"/>
                <a:sym typeface="DM Sans"/>
              </a:rPr>
              <a:t>ordenada</a:t>
            </a:r>
            <a:r>
              <a:rPr lang="es" sz="1350">
                <a:solidFill>
                  <a:schemeClr val="dk1"/>
                </a:solidFill>
                <a:latin typeface="DM Sans"/>
                <a:ea typeface="DM Sans"/>
                <a:cs typeface="DM Sans"/>
                <a:sym typeface="DM Sans"/>
              </a:rPr>
              <a:t>, es decir, mantienen el orden en el que se definieron.</a:t>
            </a:r>
            <a:endParaRPr i="0" sz="1350" u="none" cap="none" strike="noStrike">
              <a:solidFill>
                <a:srgbClr val="000000"/>
              </a:solidFill>
              <a:latin typeface="DM Sans"/>
              <a:ea typeface="DM Sans"/>
              <a:cs typeface="DM Sans"/>
              <a:sym typeface="DM Sans"/>
            </a:endParaRPr>
          </a:p>
        </p:txBody>
      </p:sp>
      <p:grpSp>
        <p:nvGrpSpPr>
          <p:cNvPr id="138" name="Google Shape;138;p27"/>
          <p:cNvGrpSpPr/>
          <p:nvPr/>
        </p:nvGrpSpPr>
        <p:grpSpPr>
          <a:xfrm>
            <a:off x="8328901" y="76198"/>
            <a:ext cx="738900" cy="738900"/>
            <a:chOff x="473351" y="619523"/>
            <a:chExt cx="738900" cy="738900"/>
          </a:xfrm>
        </p:grpSpPr>
        <p:sp>
          <p:nvSpPr>
            <p:cNvPr id="139" name="Google Shape;139;p2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2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Listas en Python</a:t>
            </a:r>
            <a:endParaRPr b="1" sz="4000">
              <a:solidFill>
                <a:schemeClr val="dk1"/>
              </a:solidFill>
              <a:latin typeface="DM Sans"/>
              <a:ea typeface="DM Sans"/>
              <a:cs typeface="DM Sans"/>
              <a:sym typeface="DM Sans"/>
            </a:endParaRPr>
          </a:p>
        </p:txBody>
      </p:sp>
      <p:sp>
        <p:nvSpPr>
          <p:cNvPr id="146" name="Google Shape;146;p28"/>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El más versátil de los tipos compuestos, es la Lista, la cual se describe como una lista de ítems separados por coma y contenido entre dos corchetes.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Ejemplo: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mi_lista =  [-11,     20   ,   3,   41]</a:t>
            </a:r>
            <a:endParaRPr>
              <a:solidFill>
                <a:schemeClr val="dk1"/>
              </a:solidFill>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otra_lista = ['Hola', 'como', 'estas', '?']</a:t>
            </a:r>
            <a:endParaRPr sz="1350">
              <a:latin typeface="DM Sans"/>
              <a:ea typeface="DM Sans"/>
              <a:cs typeface="DM Sans"/>
              <a:sym typeface="DM Sans"/>
            </a:endParaRPr>
          </a:p>
        </p:txBody>
      </p:sp>
      <p:grpSp>
        <p:nvGrpSpPr>
          <p:cNvPr id="147" name="Google Shape;147;p28"/>
          <p:cNvGrpSpPr/>
          <p:nvPr/>
        </p:nvGrpSpPr>
        <p:grpSpPr>
          <a:xfrm>
            <a:off x="8328901" y="76198"/>
            <a:ext cx="738900" cy="738900"/>
            <a:chOff x="473351" y="619523"/>
            <a:chExt cx="738900" cy="738900"/>
          </a:xfrm>
        </p:grpSpPr>
        <p:sp>
          <p:nvSpPr>
            <p:cNvPr id="148" name="Google Shape;148;p2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2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